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 id="2147483950" r:id="rId5"/>
    <p:sldMasterId id="2147483986" r:id="rId6"/>
    <p:sldMasterId id="2147483998" r:id="rId7"/>
    <p:sldMasterId id="2147484013" r:id="rId8"/>
  </p:sldMasterIdLst>
  <p:notesMasterIdLst>
    <p:notesMasterId r:id="rId42"/>
  </p:notesMasterIdLst>
  <p:handoutMasterIdLst>
    <p:handoutMasterId r:id="rId43"/>
  </p:handoutMasterIdLst>
  <p:sldIdLst>
    <p:sldId id="409" r:id="rId9"/>
    <p:sldId id="3153" r:id="rId10"/>
    <p:sldId id="3154" r:id="rId11"/>
    <p:sldId id="3156" r:id="rId12"/>
    <p:sldId id="3158" r:id="rId13"/>
    <p:sldId id="3151" r:id="rId14"/>
    <p:sldId id="3166" r:id="rId15"/>
    <p:sldId id="3170" r:id="rId16"/>
    <p:sldId id="3171" r:id="rId17"/>
    <p:sldId id="3173" r:id="rId18"/>
    <p:sldId id="3175" r:id="rId19"/>
    <p:sldId id="3172" r:id="rId20"/>
    <p:sldId id="3149" r:id="rId21"/>
    <p:sldId id="257" r:id="rId22"/>
    <p:sldId id="3124" r:id="rId23"/>
    <p:sldId id="281" r:id="rId24"/>
    <p:sldId id="271" r:id="rId25"/>
    <p:sldId id="3150" r:id="rId26"/>
    <p:sldId id="3147" r:id="rId27"/>
    <p:sldId id="3141" r:id="rId28"/>
    <p:sldId id="3138" r:id="rId29"/>
    <p:sldId id="3142" r:id="rId30"/>
    <p:sldId id="2206" r:id="rId31"/>
    <p:sldId id="2204" r:id="rId32"/>
    <p:sldId id="3135" r:id="rId33"/>
    <p:sldId id="261" r:id="rId34"/>
    <p:sldId id="276" r:id="rId35"/>
    <p:sldId id="3148" r:id="rId36"/>
    <p:sldId id="3163" r:id="rId37"/>
    <p:sldId id="3164" r:id="rId38"/>
    <p:sldId id="3165" r:id="rId39"/>
    <p:sldId id="3176" r:id="rId40"/>
    <p:sldId id="3177" r:id="rId41"/>
  </p:sldIdLst>
  <p:sldSz cx="12188825" cy="6858000"/>
  <p:notesSz cx="7102475" cy="93884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p15:clr>
            <a:srgbClr val="A4A3A4"/>
          </p15:clr>
        </p15:guide>
        <p15:guide id="3" orient="horz" pos="624">
          <p15:clr>
            <a:srgbClr val="A4A3A4"/>
          </p15:clr>
        </p15:guide>
        <p15:guide id="4" orient="horz" pos="3312" userDrawn="1">
          <p15:clr>
            <a:srgbClr val="A4A3A4"/>
          </p15:clr>
        </p15:guide>
        <p15:guide id="6" pos="1472">
          <p15:clr>
            <a:srgbClr val="A4A3A4"/>
          </p15:clr>
        </p15:guide>
        <p15:guide id="7" pos="287" userDrawn="1">
          <p15:clr>
            <a:srgbClr val="A4A3A4"/>
          </p15:clr>
        </p15:guide>
        <p15:guide id="8" pos="6718">
          <p15:clr>
            <a:srgbClr val="A4A3A4"/>
          </p15:clr>
        </p15:guide>
        <p15:guide id="9" pos="7230">
          <p15:clr>
            <a:srgbClr val="A4A3A4"/>
          </p15:clr>
        </p15:guide>
        <p15:guide id="10" pos="697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C0F"/>
    <a:srgbClr val="4AAD50"/>
    <a:srgbClr val="CC0099"/>
    <a:srgbClr val="FFA300"/>
    <a:srgbClr val="007DC5"/>
    <a:srgbClr val="FFFFFF"/>
    <a:srgbClr val="C0C0C0"/>
    <a:srgbClr val="000000"/>
    <a:srgbClr val="1799D6"/>
    <a:srgbClr val="004A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78357-A3E8-4A8E-885D-F5D94675670C}" v="281" dt="2025-07-09T14:28:25.800"/>
    <p1510:client id="{35226D0F-EF18-493A-B7A1-2EF8B7E388FD}" v="1041" dt="2025-07-10T12:09:11.804"/>
    <p1510:client id="{E051BE58-5FEB-FB65-1B8E-5B89C4EC384E}" v="2" vWet="3" dt="2025-07-09T14:22:36.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13" autoAdjust="0"/>
  </p:normalViewPr>
  <p:slideViewPr>
    <p:cSldViewPr snapToGrid="0">
      <p:cViewPr varScale="1">
        <p:scale>
          <a:sx n="62" d="100"/>
          <a:sy n="62" d="100"/>
        </p:scale>
        <p:origin x="1459" y="62"/>
      </p:cViewPr>
      <p:guideLst>
        <p:guide orient="horz" pos="368"/>
        <p:guide orient="horz" pos="624"/>
        <p:guide orient="horz" pos="3312"/>
        <p:guide pos="1472"/>
        <p:guide pos="287"/>
        <p:guide pos="6718"/>
        <p:guide pos="7230"/>
        <p:guide pos="697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Water Demands and Supplies in Regions L and 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92103325213847"/>
          <c:y val="0.10953358069862536"/>
          <c:w val="0.83563111085934405"/>
          <c:h val="0.69765798211858632"/>
        </c:manualLayout>
      </c:layout>
      <c:barChart>
        <c:barDir val="col"/>
        <c:grouping val="stacked"/>
        <c:varyColors val="0"/>
        <c:ser>
          <c:idx val="0"/>
          <c:order val="0"/>
          <c:tx>
            <c:strRef>
              <c:f>'[RWP Stats.xlsx]Sheet4'!$B$42</c:f>
              <c:strCache>
                <c:ptCount val="1"/>
                <c:pt idx="0">
                  <c:v>Irrigation</c:v>
                </c:pt>
              </c:strCache>
            </c:strRef>
          </c:tx>
          <c:spPr>
            <a:solidFill>
              <a:schemeClr val="tx2"/>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Stats.xlsx]Sheet4'!$C$42:$H$42</c:f>
              <c:numCache>
                <c:formatCode>_(* #,##0_);_(* \(#,##0\);_(* "-"??_);_(@_)</c:formatCode>
                <c:ptCount val="6"/>
                <c:pt idx="0">
                  <c:v>328506</c:v>
                </c:pt>
                <c:pt idx="1">
                  <c:v>328506</c:v>
                </c:pt>
                <c:pt idx="2">
                  <c:v>328506</c:v>
                </c:pt>
                <c:pt idx="3">
                  <c:v>328506</c:v>
                </c:pt>
                <c:pt idx="4">
                  <c:v>328506</c:v>
                </c:pt>
                <c:pt idx="5">
                  <c:v>328506</c:v>
                </c:pt>
              </c:numCache>
            </c:numRef>
          </c:val>
          <c:extLst>
            <c:ext xmlns:c16="http://schemas.microsoft.com/office/drawing/2014/chart" uri="{C3380CC4-5D6E-409C-BE32-E72D297353CC}">
              <c16:uniqueId val="{00000000-8FB7-4517-A60C-9BAD42454905}"/>
            </c:ext>
          </c:extLst>
        </c:ser>
        <c:ser>
          <c:idx val="1"/>
          <c:order val="1"/>
          <c:tx>
            <c:strRef>
              <c:f>'[RWP Stats.xlsx]Sheet4'!$B$43</c:f>
              <c:strCache>
                <c:ptCount val="1"/>
                <c:pt idx="0">
                  <c:v>Livestock</c:v>
                </c:pt>
              </c:strCache>
            </c:strRef>
          </c:tx>
          <c:spPr>
            <a:solidFill>
              <a:schemeClr val="accent4"/>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Stats.xlsx]Sheet4'!$C$43:$H$43</c:f>
              <c:numCache>
                <c:formatCode>_(* #,##0_);_(* \(#,##0\);_(* "-"??_);_(@_)</c:formatCode>
                <c:ptCount val="6"/>
                <c:pt idx="0">
                  <c:v>29604</c:v>
                </c:pt>
                <c:pt idx="1">
                  <c:v>29604</c:v>
                </c:pt>
                <c:pt idx="2">
                  <c:v>29604</c:v>
                </c:pt>
                <c:pt idx="3">
                  <c:v>29604</c:v>
                </c:pt>
                <c:pt idx="4">
                  <c:v>29604</c:v>
                </c:pt>
                <c:pt idx="5">
                  <c:v>29604</c:v>
                </c:pt>
              </c:numCache>
            </c:numRef>
          </c:val>
          <c:extLst>
            <c:ext xmlns:c16="http://schemas.microsoft.com/office/drawing/2014/chart" uri="{C3380CC4-5D6E-409C-BE32-E72D297353CC}">
              <c16:uniqueId val="{00000001-8FB7-4517-A60C-9BAD42454905}"/>
            </c:ext>
          </c:extLst>
        </c:ser>
        <c:ser>
          <c:idx val="2"/>
          <c:order val="2"/>
          <c:tx>
            <c:strRef>
              <c:f>'[RWP Stats.xlsx]Sheet4'!$B$44</c:f>
              <c:strCache>
                <c:ptCount val="1"/>
                <c:pt idx="0">
                  <c:v>Manufacturing</c:v>
                </c:pt>
              </c:strCache>
            </c:strRef>
          </c:tx>
          <c:spPr>
            <a:solidFill>
              <a:srgbClr val="FFC866"/>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Stats.xlsx]Sheet4'!$C$44:$H$44</c:f>
              <c:numCache>
                <c:formatCode>_(* #,##0_);_(* \(#,##0\);_(* "-"??_);_(@_)</c:formatCode>
                <c:ptCount val="6"/>
                <c:pt idx="0">
                  <c:v>226049</c:v>
                </c:pt>
                <c:pt idx="1">
                  <c:v>230307</c:v>
                </c:pt>
                <c:pt idx="2">
                  <c:v>234724</c:v>
                </c:pt>
                <c:pt idx="3">
                  <c:v>239302</c:v>
                </c:pt>
                <c:pt idx="4">
                  <c:v>244160</c:v>
                </c:pt>
                <c:pt idx="5">
                  <c:v>250953</c:v>
                </c:pt>
              </c:numCache>
            </c:numRef>
          </c:val>
          <c:extLst>
            <c:ext xmlns:c16="http://schemas.microsoft.com/office/drawing/2014/chart" uri="{C3380CC4-5D6E-409C-BE32-E72D297353CC}">
              <c16:uniqueId val="{00000002-8FB7-4517-A60C-9BAD42454905}"/>
            </c:ext>
          </c:extLst>
        </c:ser>
        <c:ser>
          <c:idx val="3"/>
          <c:order val="3"/>
          <c:tx>
            <c:strRef>
              <c:f>'[RWP Stats.xlsx]Sheet4'!$B$45</c:f>
              <c:strCache>
                <c:ptCount val="1"/>
                <c:pt idx="0">
                  <c:v>Mining</c:v>
                </c:pt>
              </c:strCache>
            </c:strRef>
          </c:tx>
          <c:spPr>
            <a:solidFill>
              <a:schemeClr val="tx1"/>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Stats.xlsx]Sheet4'!$C$45:$H$45</c:f>
              <c:numCache>
                <c:formatCode>_(* #,##0_);_(* \(#,##0\);_(* "-"??_);_(@_)</c:formatCode>
                <c:ptCount val="6"/>
                <c:pt idx="0">
                  <c:v>81086</c:v>
                </c:pt>
                <c:pt idx="1">
                  <c:v>84972</c:v>
                </c:pt>
                <c:pt idx="2">
                  <c:v>88786</c:v>
                </c:pt>
                <c:pt idx="3">
                  <c:v>92468</c:v>
                </c:pt>
                <c:pt idx="4">
                  <c:v>95948</c:v>
                </c:pt>
                <c:pt idx="5">
                  <c:v>49906</c:v>
                </c:pt>
              </c:numCache>
            </c:numRef>
          </c:val>
          <c:extLst>
            <c:ext xmlns:c16="http://schemas.microsoft.com/office/drawing/2014/chart" uri="{C3380CC4-5D6E-409C-BE32-E72D297353CC}">
              <c16:uniqueId val="{00000003-8FB7-4517-A60C-9BAD42454905}"/>
            </c:ext>
          </c:extLst>
        </c:ser>
        <c:ser>
          <c:idx val="4"/>
          <c:order val="4"/>
          <c:tx>
            <c:strRef>
              <c:f>'[RWP Stats.xlsx]Sheet4'!$B$46</c:f>
              <c:strCache>
                <c:ptCount val="1"/>
                <c:pt idx="0">
                  <c:v>Municipal</c:v>
                </c:pt>
              </c:strCache>
            </c:strRef>
          </c:tx>
          <c:spPr>
            <a:solidFill>
              <a:schemeClr val="accent2">
                <a:lumMod val="60000"/>
                <a:lumOff val="40000"/>
              </a:schemeClr>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Stats.xlsx]Sheet4'!$C$46:$H$46</c:f>
              <c:numCache>
                <c:formatCode>_(* #,##0_);_(* \(#,##0\);_(* "-"??_);_(@_)</c:formatCode>
                <c:ptCount val="6"/>
                <c:pt idx="0">
                  <c:v>638568</c:v>
                </c:pt>
                <c:pt idx="1">
                  <c:v>725556</c:v>
                </c:pt>
                <c:pt idx="2">
                  <c:v>801242</c:v>
                </c:pt>
                <c:pt idx="3">
                  <c:v>882083</c:v>
                </c:pt>
                <c:pt idx="4">
                  <c:v>965490</c:v>
                </c:pt>
                <c:pt idx="5">
                  <c:v>1064621</c:v>
                </c:pt>
              </c:numCache>
            </c:numRef>
          </c:val>
          <c:extLst>
            <c:ext xmlns:c16="http://schemas.microsoft.com/office/drawing/2014/chart" uri="{C3380CC4-5D6E-409C-BE32-E72D297353CC}">
              <c16:uniqueId val="{00000004-8FB7-4517-A60C-9BAD42454905}"/>
            </c:ext>
          </c:extLst>
        </c:ser>
        <c:ser>
          <c:idx val="5"/>
          <c:order val="5"/>
          <c:tx>
            <c:strRef>
              <c:f>'[RWP Stats.xlsx]Sheet4'!$B$47</c:f>
              <c:strCache>
                <c:ptCount val="1"/>
                <c:pt idx="0">
                  <c:v>Steam-Electric Power</c:v>
                </c:pt>
              </c:strCache>
            </c:strRef>
          </c:tx>
          <c:spPr>
            <a:solidFill>
              <a:schemeClr val="accent6"/>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Stats.xlsx]Sheet4'!$C$47:$H$47</c:f>
              <c:numCache>
                <c:formatCode>_(* #,##0_);_(* \(#,##0\);_(* "-"??_);_(@_)</c:formatCode>
                <c:ptCount val="6"/>
                <c:pt idx="0">
                  <c:v>84656</c:v>
                </c:pt>
                <c:pt idx="1">
                  <c:v>84656</c:v>
                </c:pt>
                <c:pt idx="2">
                  <c:v>84656</c:v>
                </c:pt>
                <c:pt idx="3">
                  <c:v>84656</c:v>
                </c:pt>
                <c:pt idx="4">
                  <c:v>84656</c:v>
                </c:pt>
                <c:pt idx="5">
                  <c:v>84656</c:v>
                </c:pt>
              </c:numCache>
            </c:numRef>
          </c:val>
          <c:extLst>
            <c:ext xmlns:c16="http://schemas.microsoft.com/office/drawing/2014/chart" uri="{C3380CC4-5D6E-409C-BE32-E72D297353CC}">
              <c16:uniqueId val="{00000005-8FB7-4517-A60C-9BAD42454905}"/>
            </c:ext>
          </c:extLst>
        </c:ser>
        <c:dLbls>
          <c:showLegendKey val="0"/>
          <c:showVal val="0"/>
          <c:showCatName val="0"/>
          <c:showSerName val="0"/>
          <c:showPercent val="0"/>
          <c:showBubbleSize val="0"/>
        </c:dLbls>
        <c:gapWidth val="55"/>
        <c:overlap val="100"/>
        <c:axId val="1136371896"/>
        <c:axId val="1136375496"/>
      </c:barChart>
      <c:lineChart>
        <c:grouping val="standard"/>
        <c:varyColors val="0"/>
        <c:ser>
          <c:idx val="6"/>
          <c:order val="6"/>
          <c:tx>
            <c:strRef>
              <c:f>'[RWP Stats.xlsx]Sheet4'!$B$62</c:f>
              <c:strCache>
                <c:ptCount val="1"/>
                <c:pt idx="0">
                  <c:v>Existing Supplies</c:v>
                </c:pt>
              </c:strCache>
            </c:strRef>
          </c:tx>
          <c:spPr>
            <a:ln w="53975" cap="rnd">
              <a:solidFill>
                <a:schemeClr val="accent5"/>
              </a:solidFill>
              <a:round/>
            </a:ln>
            <a:effectLst/>
          </c:spPr>
          <c:marker>
            <c:symbol val="diamond"/>
            <c:size val="13"/>
            <c:spPr>
              <a:solidFill>
                <a:srgbClr val="FF8000"/>
              </a:solidFill>
              <a:ln w="9525">
                <a:solidFill>
                  <a:srgbClr val="FF8000"/>
                </a:solidFill>
              </a:ln>
              <a:effectLst/>
            </c:spPr>
          </c:marker>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Stats.xlsx]Sheet4'!$C$62:$H$62</c:f>
              <c:numCache>
                <c:formatCode>_(* #,##0_);_(* \(#,##0\);_(* "-"??_);_(@_)</c:formatCode>
                <c:ptCount val="6"/>
                <c:pt idx="0">
                  <c:v>1434592</c:v>
                </c:pt>
                <c:pt idx="1">
                  <c:v>1438081</c:v>
                </c:pt>
                <c:pt idx="2">
                  <c:v>1435597</c:v>
                </c:pt>
                <c:pt idx="3">
                  <c:v>1426920</c:v>
                </c:pt>
                <c:pt idx="4">
                  <c:v>1424493</c:v>
                </c:pt>
                <c:pt idx="5">
                  <c:v>1415830</c:v>
                </c:pt>
              </c:numCache>
            </c:numRef>
          </c:val>
          <c:smooth val="0"/>
          <c:extLst>
            <c:ext xmlns:c16="http://schemas.microsoft.com/office/drawing/2014/chart" uri="{C3380CC4-5D6E-409C-BE32-E72D297353CC}">
              <c16:uniqueId val="{00000006-8FB7-4517-A60C-9BAD42454905}"/>
            </c:ext>
          </c:extLst>
        </c:ser>
        <c:dLbls>
          <c:showLegendKey val="0"/>
          <c:showVal val="0"/>
          <c:showCatName val="0"/>
          <c:showSerName val="0"/>
          <c:showPercent val="0"/>
          <c:showBubbleSize val="0"/>
        </c:dLbls>
        <c:marker val="1"/>
        <c:smooth val="0"/>
        <c:axId val="1136371896"/>
        <c:axId val="1136375496"/>
      </c:lineChart>
      <c:catAx>
        <c:axId val="11363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6375496"/>
        <c:crosses val="autoZero"/>
        <c:auto val="1"/>
        <c:lblAlgn val="ctr"/>
        <c:lblOffset val="100"/>
        <c:noMultiLvlLbl val="0"/>
      </c:catAx>
      <c:valAx>
        <c:axId val="1136375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Volume (acft/yr)</a:t>
                </a:r>
              </a:p>
            </c:rich>
          </c:tx>
          <c:layout>
            <c:manualLayout>
              <c:xMode val="edge"/>
              <c:yMode val="edge"/>
              <c:x val="1.3563700220925626E-3"/>
              <c:y val="0.3369809103363255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6371896"/>
        <c:crosses val="autoZero"/>
        <c:crossBetween val="between"/>
        <c:majorUnit val="250000"/>
      </c:valAx>
      <c:spPr>
        <a:noFill/>
        <a:ln>
          <a:noFill/>
        </a:ln>
        <a:effectLst/>
      </c:spPr>
    </c:plotArea>
    <c:legend>
      <c:legendPos val="b"/>
      <c:layout>
        <c:manualLayout>
          <c:xMode val="edge"/>
          <c:yMode val="edge"/>
          <c:x val="0"/>
          <c:y val="0.90850841022876505"/>
          <c:w val="0.99948351845750472"/>
          <c:h val="9.14915897712348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Identified Water Needs (Shortages) in Regions L and 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867501208930576"/>
          <c:y val="0.12814449070714426"/>
          <c:w val="0.84641663853431992"/>
          <c:h val="0.62660705287850693"/>
        </c:manualLayout>
      </c:layout>
      <c:barChart>
        <c:barDir val="col"/>
        <c:grouping val="stacked"/>
        <c:varyColors val="0"/>
        <c:ser>
          <c:idx val="0"/>
          <c:order val="0"/>
          <c:tx>
            <c:strRef>
              <c:f>'[RWP Stats.xlsx]Sheet4'!$B$49</c:f>
              <c:strCache>
                <c:ptCount val="1"/>
                <c:pt idx="0">
                  <c:v>Irrigation</c:v>
                </c:pt>
              </c:strCache>
            </c:strRef>
          </c:tx>
          <c:spPr>
            <a:solidFill>
              <a:schemeClr val="tx2"/>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Stats.xlsx]Sheet4'!$C$49:$H$49</c:f>
              <c:numCache>
                <c:formatCode>_(* #,##0_);_(* \(#,##0\);_(* "-"??_);_(@_)</c:formatCode>
                <c:ptCount val="6"/>
                <c:pt idx="0">
                  <c:v>71258</c:v>
                </c:pt>
                <c:pt idx="1">
                  <c:v>71187</c:v>
                </c:pt>
                <c:pt idx="2">
                  <c:v>71793</c:v>
                </c:pt>
                <c:pt idx="3">
                  <c:v>71862</c:v>
                </c:pt>
                <c:pt idx="4">
                  <c:v>71927</c:v>
                </c:pt>
                <c:pt idx="5">
                  <c:v>71979</c:v>
                </c:pt>
              </c:numCache>
            </c:numRef>
          </c:val>
          <c:extLst>
            <c:ext xmlns:c16="http://schemas.microsoft.com/office/drawing/2014/chart" uri="{C3380CC4-5D6E-409C-BE32-E72D297353CC}">
              <c16:uniqueId val="{00000000-0FAF-463B-9A1A-57AB8889A406}"/>
            </c:ext>
          </c:extLst>
        </c:ser>
        <c:ser>
          <c:idx val="1"/>
          <c:order val="1"/>
          <c:tx>
            <c:strRef>
              <c:f>'[RWP Stats.xlsx]Sheet4'!$B$50</c:f>
              <c:strCache>
                <c:ptCount val="1"/>
                <c:pt idx="0">
                  <c:v>Livestock</c:v>
                </c:pt>
              </c:strCache>
            </c:strRef>
          </c:tx>
          <c:spPr>
            <a:solidFill>
              <a:schemeClr val="accent4"/>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Stats.xlsx]Sheet4'!$C$50:$H$50</c:f>
              <c:numCache>
                <c:formatCode>_(* #,##0_);_(* \(#,##0\);_(* "-"??_);_(@_)</c:formatCode>
                <c:ptCount val="6"/>
                <c:pt idx="0">
                  <c:v>12</c:v>
                </c:pt>
                <c:pt idx="1">
                  <c:v>12</c:v>
                </c:pt>
                <c:pt idx="2">
                  <c:v>12</c:v>
                </c:pt>
                <c:pt idx="3">
                  <c:v>12</c:v>
                </c:pt>
                <c:pt idx="4">
                  <c:v>12</c:v>
                </c:pt>
                <c:pt idx="5">
                  <c:v>12</c:v>
                </c:pt>
              </c:numCache>
            </c:numRef>
          </c:val>
          <c:extLst>
            <c:ext xmlns:c16="http://schemas.microsoft.com/office/drawing/2014/chart" uri="{C3380CC4-5D6E-409C-BE32-E72D297353CC}">
              <c16:uniqueId val="{00000001-0FAF-463B-9A1A-57AB8889A406}"/>
            </c:ext>
          </c:extLst>
        </c:ser>
        <c:ser>
          <c:idx val="2"/>
          <c:order val="2"/>
          <c:tx>
            <c:strRef>
              <c:f>'[RWP Stats.xlsx]Sheet4'!$B$51</c:f>
              <c:strCache>
                <c:ptCount val="1"/>
                <c:pt idx="0">
                  <c:v>Manufacturing</c:v>
                </c:pt>
              </c:strCache>
            </c:strRef>
          </c:tx>
          <c:spPr>
            <a:solidFill>
              <a:srgbClr val="FFC866"/>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Stats.xlsx]Sheet4'!$C$51:$H$51</c:f>
              <c:numCache>
                <c:formatCode>_(* #,##0_);_(* \(#,##0\);_(* "-"??_);_(@_)</c:formatCode>
                <c:ptCount val="6"/>
                <c:pt idx="0">
                  <c:v>73445</c:v>
                </c:pt>
                <c:pt idx="1">
                  <c:v>78496</c:v>
                </c:pt>
                <c:pt idx="2">
                  <c:v>84749</c:v>
                </c:pt>
                <c:pt idx="3">
                  <c:v>90935</c:v>
                </c:pt>
                <c:pt idx="4">
                  <c:v>97494</c:v>
                </c:pt>
                <c:pt idx="5">
                  <c:v>104028</c:v>
                </c:pt>
              </c:numCache>
            </c:numRef>
          </c:val>
          <c:extLst>
            <c:ext xmlns:c16="http://schemas.microsoft.com/office/drawing/2014/chart" uri="{C3380CC4-5D6E-409C-BE32-E72D297353CC}">
              <c16:uniqueId val="{00000002-0FAF-463B-9A1A-57AB8889A406}"/>
            </c:ext>
          </c:extLst>
        </c:ser>
        <c:ser>
          <c:idx val="3"/>
          <c:order val="3"/>
          <c:tx>
            <c:strRef>
              <c:f>'[RWP Stats.xlsx]Sheet4'!$B$52</c:f>
              <c:strCache>
                <c:ptCount val="1"/>
                <c:pt idx="0">
                  <c:v>Mining</c:v>
                </c:pt>
              </c:strCache>
            </c:strRef>
          </c:tx>
          <c:spPr>
            <a:solidFill>
              <a:schemeClr val="tx1"/>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Stats.xlsx]Sheet4'!$C$52:$H$52</c:f>
              <c:numCache>
                <c:formatCode>_(* #,##0_);_(* \(#,##0\);_(* "-"??_);_(@_)</c:formatCode>
                <c:ptCount val="6"/>
                <c:pt idx="0">
                  <c:v>34884</c:v>
                </c:pt>
                <c:pt idx="1">
                  <c:v>37990</c:v>
                </c:pt>
                <c:pt idx="2">
                  <c:v>41054</c:v>
                </c:pt>
                <c:pt idx="3">
                  <c:v>44039</c:v>
                </c:pt>
                <c:pt idx="4">
                  <c:v>46902</c:v>
                </c:pt>
                <c:pt idx="5">
                  <c:v>21057</c:v>
                </c:pt>
              </c:numCache>
            </c:numRef>
          </c:val>
          <c:extLst>
            <c:ext xmlns:c16="http://schemas.microsoft.com/office/drawing/2014/chart" uri="{C3380CC4-5D6E-409C-BE32-E72D297353CC}">
              <c16:uniqueId val="{00000003-0FAF-463B-9A1A-57AB8889A406}"/>
            </c:ext>
          </c:extLst>
        </c:ser>
        <c:ser>
          <c:idx val="4"/>
          <c:order val="4"/>
          <c:tx>
            <c:strRef>
              <c:f>'[RWP Stats.xlsx]Sheet4'!$B$53</c:f>
              <c:strCache>
                <c:ptCount val="1"/>
                <c:pt idx="0">
                  <c:v>Municipal</c:v>
                </c:pt>
              </c:strCache>
            </c:strRef>
          </c:tx>
          <c:spPr>
            <a:solidFill>
              <a:schemeClr val="accent2">
                <a:lumMod val="60000"/>
                <a:lumOff val="40000"/>
              </a:schemeClr>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Stats.xlsx]Sheet4'!$C$53:$H$53</c:f>
              <c:numCache>
                <c:formatCode>_(* #,##0_);_(* \(#,##0\);_(* "-"??_);_(@_)</c:formatCode>
                <c:ptCount val="6"/>
                <c:pt idx="0">
                  <c:v>45951</c:v>
                </c:pt>
                <c:pt idx="1">
                  <c:v>76408</c:v>
                </c:pt>
                <c:pt idx="2">
                  <c:v>117585</c:v>
                </c:pt>
                <c:pt idx="3">
                  <c:v>190104</c:v>
                </c:pt>
                <c:pt idx="4">
                  <c:v>269614</c:v>
                </c:pt>
                <c:pt idx="5">
                  <c:v>371636</c:v>
                </c:pt>
              </c:numCache>
            </c:numRef>
          </c:val>
          <c:extLst>
            <c:ext xmlns:c16="http://schemas.microsoft.com/office/drawing/2014/chart" uri="{C3380CC4-5D6E-409C-BE32-E72D297353CC}">
              <c16:uniqueId val="{00000004-0FAF-463B-9A1A-57AB8889A406}"/>
            </c:ext>
          </c:extLst>
        </c:ser>
        <c:ser>
          <c:idx val="5"/>
          <c:order val="5"/>
          <c:tx>
            <c:strRef>
              <c:f>'[RWP Stats.xlsx]Sheet4'!$B$54</c:f>
              <c:strCache>
                <c:ptCount val="1"/>
                <c:pt idx="0">
                  <c:v>Steam-Electric Power</c:v>
                </c:pt>
              </c:strCache>
            </c:strRef>
          </c:tx>
          <c:spPr>
            <a:solidFill>
              <a:schemeClr val="accent6"/>
            </a:solidFill>
            <a:ln>
              <a:noFill/>
            </a:ln>
            <a:effectLst/>
          </c:spPr>
          <c:invertIfNegative val="0"/>
          <c:cat>
            <c:numRef>
              <c:f>'[RWP Stats.xlsx]Sheet4'!$C$40:$H$40</c:f>
              <c:numCache>
                <c:formatCode>General</c:formatCode>
                <c:ptCount val="6"/>
                <c:pt idx="0">
                  <c:v>2030</c:v>
                </c:pt>
                <c:pt idx="1">
                  <c:v>2040</c:v>
                </c:pt>
                <c:pt idx="2">
                  <c:v>2050</c:v>
                </c:pt>
                <c:pt idx="3">
                  <c:v>2060</c:v>
                </c:pt>
                <c:pt idx="4">
                  <c:v>2070</c:v>
                </c:pt>
                <c:pt idx="5">
                  <c:v>2080</c:v>
                </c:pt>
              </c:numCache>
            </c:numRef>
          </c:cat>
          <c:val>
            <c:numRef>
              <c:f>'[RWP Stats.xlsx]Sheet4'!$C$54:$H$54</c:f>
              <c:numCache>
                <c:formatCode>_(* #,##0_);_(* \(#,##0\);_(* "-"??_);_(@_)</c:formatCode>
                <c:ptCount val="6"/>
                <c:pt idx="0">
                  <c:v>666</c:v>
                </c:pt>
                <c:pt idx="1">
                  <c:v>666</c:v>
                </c:pt>
                <c:pt idx="2">
                  <c:v>666</c:v>
                </c:pt>
                <c:pt idx="3">
                  <c:v>666</c:v>
                </c:pt>
                <c:pt idx="4">
                  <c:v>666</c:v>
                </c:pt>
                <c:pt idx="5">
                  <c:v>666</c:v>
                </c:pt>
              </c:numCache>
            </c:numRef>
          </c:val>
          <c:extLst>
            <c:ext xmlns:c16="http://schemas.microsoft.com/office/drawing/2014/chart" uri="{C3380CC4-5D6E-409C-BE32-E72D297353CC}">
              <c16:uniqueId val="{00000005-0FAF-463B-9A1A-57AB8889A406}"/>
            </c:ext>
          </c:extLst>
        </c:ser>
        <c:dLbls>
          <c:showLegendKey val="0"/>
          <c:showVal val="0"/>
          <c:showCatName val="0"/>
          <c:showSerName val="0"/>
          <c:showPercent val="0"/>
          <c:showBubbleSize val="0"/>
        </c:dLbls>
        <c:gapWidth val="55"/>
        <c:overlap val="100"/>
        <c:axId val="1136371896"/>
        <c:axId val="1136375496"/>
      </c:barChart>
      <c:catAx>
        <c:axId val="11363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6375496"/>
        <c:crosses val="autoZero"/>
        <c:auto val="1"/>
        <c:lblAlgn val="ctr"/>
        <c:lblOffset val="100"/>
        <c:noMultiLvlLbl val="0"/>
      </c:catAx>
      <c:valAx>
        <c:axId val="1136375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Water Needs (acft/yr)</a:t>
                </a:r>
              </a:p>
            </c:rich>
          </c:tx>
          <c:layout>
            <c:manualLayout>
              <c:xMode val="edge"/>
              <c:yMode val="edge"/>
              <c:x val="5.6728715667724991E-3"/>
              <c:y val="0.3074100444891197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6371896"/>
        <c:crosses val="autoZero"/>
        <c:crossBetween val="between"/>
      </c:valAx>
      <c:spPr>
        <a:noFill/>
        <a:ln>
          <a:noFill/>
        </a:ln>
        <a:effectLst/>
      </c:spPr>
    </c:plotArea>
    <c:legend>
      <c:legendPos val="b"/>
      <c:layout>
        <c:manualLayout>
          <c:xMode val="edge"/>
          <c:yMode val="edge"/>
          <c:x val="0"/>
          <c:y val="0.85315519070754453"/>
          <c:w val="0.99948351845750472"/>
          <c:h val="0.1468448092924554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316492570881858"/>
          <c:y val="0.23093971631205673"/>
          <c:w val="0.37878859567474465"/>
          <c:h val="0.58420843930749777"/>
        </c:manualLayout>
      </c:layout>
      <c:doughnut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23-4743-A7B7-D708A95750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23-4743-A7B7-D708A95750B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323-4743-A7B7-D708A95750BC}"/>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7323-4743-A7B7-D708A95750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23-4743-A7B7-D708A95750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323-4743-A7B7-D708A95750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323-4743-A7B7-D708A95750BC}"/>
              </c:ext>
            </c:extLst>
          </c:dPt>
          <c:dPt>
            <c:idx val="7"/>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F-7323-4743-A7B7-D708A95750BC}"/>
              </c:ext>
            </c:extLst>
          </c:dPt>
          <c:dLbls>
            <c:dLbl>
              <c:idx val="0"/>
              <c:layout>
                <c:manualLayout>
                  <c:x val="5.2939909241898832E-4"/>
                  <c:y val="-0.1171189730047881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23-4743-A7B7-D708A95750BC}"/>
                </c:ext>
              </c:extLst>
            </c:dLbl>
            <c:dLbl>
              <c:idx val="1"/>
              <c:layout>
                <c:manualLayout>
                  <c:x val="8.113635258062947E-2"/>
                  <c:y val="-7.28441213432385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23-4743-A7B7-D708A95750BC}"/>
                </c:ext>
              </c:extLst>
            </c:dLbl>
            <c:dLbl>
              <c:idx val="2"/>
              <c:layout>
                <c:manualLayout>
                  <c:x val="0.11935649309585182"/>
                  <c:y val="1.40104274374432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23-4743-A7B7-D708A95750BC}"/>
                </c:ext>
              </c:extLst>
            </c:dLbl>
            <c:dLbl>
              <c:idx val="3"/>
              <c:layout>
                <c:manualLayout>
                  <c:x val="6.1330655529225363E-2"/>
                  <c:y val="8.96745700968774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23-4743-A7B7-D708A95750BC}"/>
                </c:ext>
              </c:extLst>
            </c:dLbl>
            <c:dLbl>
              <c:idx val="4"/>
              <c:layout>
                <c:manualLayout>
                  <c:x val="4.4415736037081564E-2"/>
                  <c:y val="0.13167393776943512"/>
                </c:manualLayout>
              </c:layout>
              <c:spPr>
                <a:noFill/>
                <a:ln>
                  <a:noFill/>
                </a:ln>
                <a:effectLst/>
              </c:spPr>
              <c:txPr>
                <a:bodyPr rot="0" spcFirstLastPara="1" vertOverflow="clip" horzOverflow="clip" vert="horz" wrap="square" lIns="38100" tIns="19050" rIns="38100" bIns="19050" anchor="ctr" anchorCtr="1">
                  <a:noAutofit/>
                </a:bodyPr>
                <a:lstStyle/>
                <a:p>
                  <a:pPr>
                    <a:defRPr sz="1600" b="0" i="0" u="none" strike="noStrike" kern="1200" baseline="0">
                      <a:solidFill>
                        <a:schemeClr val="tx1">
                          <a:lumMod val="95000"/>
                          <a:lumOff val="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760126193842203"/>
                      <c:h val="0.19359296400747267"/>
                    </c:manualLayout>
                  </c15:layout>
                </c:ext>
                <c:ext xmlns:c16="http://schemas.microsoft.com/office/drawing/2014/chart" uri="{C3380CC4-5D6E-409C-BE32-E72D297353CC}">
                  <c16:uniqueId val="{00000009-7323-4743-A7B7-D708A95750BC}"/>
                </c:ext>
              </c:extLst>
            </c:dLbl>
            <c:dLbl>
              <c:idx val="5"/>
              <c:layout>
                <c:manualLayout>
                  <c:x val="-3.8380878254887112E-2"/>
                  <c:y val="0.13402249733547555"/>
                </c:manualLayout>
              </c:layout>
              <c:spPr>
                <a:noFill/>
                <a:ln>
                  <a:noFill/>
                </a:ln>
                <a:effectLst/>
              </c:spPr>
              <c:txPr>
                <a:bodyPr rot="0" spcFirstLastPara="1" vertOverflow="clip" horzOverflow="clip" vert="horz" wrap="square" lIns="38100" tIns="19050" rIns="38100" bIns="19050" anchor="ctr" anchorCtr="1">
                  <a:noAutofit/>
                </a:bodyPr>
                <a:lstStyle/>
                <a:p>
                  <a:pPr>
                    <a:defRPr sz="1600" b="0" i="0" u="none" strike="noStrike" kern="1200" baseline="0">
                      <a:solidFill>
                        <a:schemeClr val="tx1">
                          <a:lumMod val="95000"/>
                          <a:lumOff val="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931510037886973"/>
                      <c:h val="0.18260939584818231"/>
                    </c:manualLayout>
                  </c15:layout>
                </c:ext>
                <c:ext xmlns:c16="http://schemas.microsoft.com/office/drawing/2014/chart" uri="{C3380CC4-5D6E-409C-BE32-E72D297353CC}">
                  <c16:uniqueId val="{0000000B-7323-4743-A7B7-D708A95750BC}"/>
                </c:ext>
              </c:extLst>
            </c:dLbl>
            <c:dLbl>
              <c:idx val="6"/>
              <c:layout>
                <c:manualLayout>
                  <c:x val="-7.0566855919777099E-2"/>
                  <c:y val="8.58599255523916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323-4743-A7B7-D708A95750BC}"/>
                </c:ext>
              </c:extLst>
            </c:dLbl>
            <c:dLbl>
              <c:idx val="7"/>
              <c:layout>
                <c:manualLayout>
                  <c:x val="-6.7321154313509046E-2"/>
                  <c:y val="-6.015334807925952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323-4743-A7B7-D708A95750BC}"/>
                </c:ext>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lumMod val="95000"/>
                        <a:lumOff val="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'[RWP Stats.xlsx]Pie charts (2)'!$N$2:$N$9</c:f>
              <c:strCache>
                <c:ptCount val="8"/>
                <c:pt idx="0">
                  <c:v>New Reservoir</c:v>
                </c:pt>
                <c:pt idx="1">
                  <c:v>Surface Water</c:v>
                </c:pt>
                <c:pt idx="2">
                  <c:v>Seawater Desalination</c:v>
                </c:pt>
                <c:pt idx="3">
                  <c:v>ASR</c:v>
                </c:pt>
                <c:pt idx="4">
                  <c:v>Brackish Groundwater</c:v>
                </c:pt>
                <c:pt idx="5">
                  <c:v>Fresh Groundwater</c:v>
                </c:pt>
                <c:pt idx="6">
                  <c:v>Reuse</c:v>
                </c:pt>
                <c:pt idx="7">
                  <c:v>Other</c:v>
                </c:pt>
              </c:strCache>
            </c:strRef>
          </c:cat>
          <c:val>
            <c:numRef>
              <c:f>'[RWP Stats.xlsx]Pie charts (2)'!$T$2:$T$9</c:f>
              <c:numCache>
                <c:formatCode>_(* #,##0_);_(* \(#,##0\);_(* "-"??_);_(@_)</c:formatCode>
                <c:ptCount val="8"/>
                <c:pt idx="0">
                  <c:v>30327</c:v>
                </c:pt>
                <c:pt idx="1">
                  <c:v>129947</c:v>
                </c:pt>
                <c:pt idx="2">
                  <c:v>257678</c:v>
                </c:pt>
                <c:pt idx="3">
                  <c:v>35470</c:v>
                </c:pt>
                <c:pt idx="4">
                  <c:v>138332</c:v>
                </c:pt>
                <c:pt idx="5">
                  <c:v>76126</c:v>
                </c:pt>
                <c:pt idx="6">
                  <c:v>119640</c:v>
                </c:pt>
                <c:pt idx="7">
                  <c:v>371458</c:v>
                </c:pt>
              </c:numCache>
            </c:numRef>
          </c:val>
          <c:extLst>
            <c:ext xmlns:c16="http://schemas.microsoft.com/office/drawing/2014/chart" uri="{C3380CC4-5D6E-409C-BE32-E72D297353CC}">
              <c16:uniqueId val="{00000010-7323-4743-A7B7-D708A95750BC}"/>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lumMod val="95000"/>
              <a:lumOff val="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0.15899</cdr:x>
      <cdr:y>0.43999</cdr:y>
    </cdr:from>
    <cdr:to>
      <cdr:x>0.24242</cdr:x>
      <cdr:y>0.50255</cdr:y>
    </cdr:to>
    <cdr:sp macro="" textlink="">
      <cdr:nvSpPr>
        <cdr:cNvPr id="2" name="TextBox 1">
          <a:extLst xmlns:a="http://schemas.openxmlformats.org/drawingml/2006/main">
            <a:ext uri="{FF2B5EF4-FFF2-40B4-BE49-F238E27FC236}">
              <a16:creationId xmlns:a16="http://schemas.microsoft.com/office/drawing/2014/main" id="{1D147731-F5D4-D82F-4D06-EBD1F0330B12}"/>
            </a:ext>
          </a:extLst>
        </cdr:cNvPr>
        <cdr:cNvSpPr txBox="1"/>
      </cdr:nvSpPr>
      <cdr:spPr>
        <a:xfrm xmlns:a="http://schemas.openxmlformats.org/drawingml/2006/main">
          <a:off x="1742573" y="1918034"/>
          <a:ext cx="914400" cy="272715"/>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r>
            <a:rPr lang="en-US" sz="1800" b="1" dirty="0">
              <a:latin typeface="+mj-lt"/>
            </a:rPr>
            <a:t>202 MGD</a:t>
          </a:r>
        </a:p>
      </cdr:txBody>
    </cdr:sp>
  </cdr:relSizeAnchor>
  <cdr:relSizeAnchor xmlns:cdr="http://schemas.openxmlformats.org/drawingml/2006/chartDrawing">
    <cdr:from>
      <cdr:x>0.30036</cdr:x>
      <cdr:y>0.4094</cdr:y>
    </cdr:from>
    <cdr:to>
      <cdr:x>0.38379</cdr:x>
      <cdr:y>0.47196</cdr:y>
    </cdr:to>
    <cdr:sp macro="" textlink="">
      <cdr:nvSpPr>
        <cdr:cNvPr id="3" name="TextBox 1">
          <a:extLst xmlns:a="http://schemas.openxmlformats.org/drawingml/2006/main">
            <a:ext uri="{FF2B5EF4-FFF2-40B4-BE49-F238E27FC236}">
              <a16:creationId xmlns:a16="http://schemas.microsoft.com/office/drawing/2014/main" id="{3843E933-8A94-7A89-F55A-D5A8647E0898}"/>
            </a:ext>
          </a:extLst>
        </cdr:cNvPr>
        <cdr:cNvSpPr txBox="1"/>
      </cdr:nvSpPr>
      <cdr:spPr>
        <a:xfrm xmlns:a="http://schemas.openxmlformats.org/drawingml/2006/main">
          <a:off x="3291973" y="1784684"/>
          <a:ext cx="914400" cy="2727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mj-lt"/>
            </a:rPr>
            <a:t>236 MGD</a:t>
          </a:r>
        </a:p>
      </cdr:txBody>
    </cdr:sp>
  </cdr:relSizeAnchor>
  <cdr:relSizeAnchor xmlns:cdr="http://schemas.openxmlformats.org/drawingml/2006/chartDrawing">
    <cdr:from>
      <cdr:x>0.44404</cdr:x>
      <cdr:y>0.36279</cdr:y>
    </cdr:from>
    <cdr:to>
      <cdr:x>0.52747</cdr:x>
      <cdr:y>0.42535</cdr:y>
    </cdr:to>
    <cdr:sp macro="" textlink="">
      <cdr:nvSpPr>
        <cdr:cNvPr id="4" name="TextBox 1">
          <a:extLst xmlns:a="http://schemas.openxmlformats.org/drawingml/2006/main">
            <a:ext uri="{FF2B5EF4-FFF2-40B4-BE49-F238E27FC236}">
              <a16:creationId xmlns:a16="http://schemas.microsoft.com/office/drawing/2014/main" id="{5CF8B040-EAAB-A4A4-7903-03D01E98AF8E}"/>
            </a:ext>
          </a:extLst>
        </cdr:cNvPr>
        <cdr:cNvSpPr txBox="1"/>
      </cdr:nvSpPr>
      <cdr:spPr>
        <a:xfrm xmlns:a="http://schemas.openxmlformats.org/drawingml/2006/main">
          <a:off x="4866773" y="1581484"/>
          <a:ext cx="914400" cy="2727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mj-lt"/>
            </a:rPr>
            <a:t>282 MGD</a:t>
          </a:r>
        </a:p>
      </cdr:txBody>
    </cdr:sp>
  </cdr:relSizeAnchor>
  <cdr:relSizeAnchor xmlns:cdr="http://schemas.openxmlformats.org/drawingml/2006/chartDrawing">
    <cdr:from>
      <cdr:x>0.58574</cdr:x>
      <cdr:y>0.27455</cdr:y>
    </cdr:from>
    <cdr:to>
      <cdr:x>0.66917</cdr:x>
      <cdr:y>0.33711</cdr:y>
    </cdr:to>
    <cdr:sp macro="" textlink="">
      <cdr:nvSpPr>
        <cdr:cNvPr id="5" name="TextBox 1">
          <a:extLst xmlns:a="http://schemas.openxmlformats.org/drawingml/2006/main">
            <a:ext uri="{FF2B5EF4-FFF2-40B4-BE49-F238E27FC236}">
              <a16:creationId xmlns:a16="http://schemas.microsoft.com/office/drawing/2014/main" id="{5CF8B040-EAAB-A4A4-7903-03D01E98AF8E}"/>
            </a:ext>
          </a:extLst>
        </cdr:cNvPr>
        <cdr:cNvSpPr txBox="1"/>
      </cdr:nvSpPr>
      <cdr:spPr>
        <a:xfrm xmlns:a="http://schemas.openxmlformats.org/drawingml/2006/main">
          <a:off x="6419801" y="1196856"/>
          <a:ext cx="914400" cy="2727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mj-lt"/>
            </a:rPr>
            <a:t>355 MGD</a:t>
          </a:r>
        </a:p>
      </cdr:txBody>
    </cdr:sp>
  </cdr:relSizeAnchor>
  <cdr:relSizeAnchor xmlns:cdr="http://schemas.openxmlformats.org/drawingml/2006/chartDrawing">
    <cdr:from>
      <cdr:x>0.72727</cdr:x>
      <cdr:y>0.18133</cdr:y>
    </cdr:from>
    <cdr:to>
      <cdr:x>0.8107</cdr:x>
      <cdr:y>0.24389</cdr:y>
    </cdr:to>
    <cdr:sp macro="" textlink="">
      <cdr:nvSpPr>
        <cdr:cNvPr id="6" name="TextBox 1">
          <a:extLst xmlns:a="http://schemas.openxmlformats.org/drawingml/2006/main">
            <a:ext uri="{FF2B5EF4-FFF2-40B4-BE49-F238E27FC236}">
              <a16:creationId xmlns:a16="http://schemas.microsoft.com/office/drawing/2014/main" id="{5CF8B040-EAAB-A4A4-7903-03D01E98AF8E}"/>
            </a:ext>
          </a:extLst>
        </cdr:cNvPr>
        <cdr:cNvSpPr txBox="1"/>
      </cdr:nvSpPr>
      <cdr:spPr>
        <a:xfrm xmlns:a="http://schemas.openxmlformats.org/drawingml/2006/main">
          <a:off x="7970964" y="790455"/>
          <a:ext cx="914400" cy="2727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mj-lt"/>
            </a:rPr>
            <a:t>434 MGD</a:t>
          </a:r>
        </a:p>
      </cdr:txBody>
    </cdr:sp>
  </cdr:relSizeAnchor>
  <cdr:relSizeAnchor xmlns:cdr="http://schemas.openxmlformats.org/drawingml/2006/chartDrawing">
    <cdr:from>
      <cdr:x>0.86119</cdr:x>
      <cdr:y>0.09104</cdr:y>
    </cdr:from>
    <cdr:to>
      <cdr:x>0.94462</cdr:x>
      <cdr:y>0.1536</cdr:y>
    </cdr:to>
    <cdr:sp macro="" textlink="">
      <cdr:nvSpPr>
        <cdr:cNvPr id="7" name="TextBox 1">
          <a:extLst xmlns:a="http://schemas.openxmlformats.org/drawingml/2006/main">
            <a:ext uri="{FF2B5EF4-FFF2-40B4-BE49-F238E27FC236}">
              <a16:creationId xmlns:a16="http://schemas.microsoft.com/office/drawing/2014/main" id="{5CF8B040-EAAB-A4A4-7903-03D01E98AF8E}"/>
            </a:ext>
          </a:extLst>
        </cdr:cNvPr>
        <cdr:cNvSpPr txBox="1"/>
      </cdr:nvSpPr>
      <cdr:spPr>
        <a:xfrm xmlns:a="http://schemas.openxmlformats.org/drawingml/2006/main">
          <a:off x="9438773" y="396875"/>
          <a:ext cx="914400" cy="2727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mj-lt"/>
            </a:rPr>
            <a:t>508 MGD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C7A07EE7-EDC2-0042-AA17-92EADA1760E0}" type="datetime1">
              <a:rPr lang="en-US" smtClean="0"/>
              <a:t>7/10/2025</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694863D-6DFF-E542-9DF0-909774936A9D}" type="slidenum">
              <a:rPr lang="en-US" smtClean="0"/>
              <a:t>‹#›</a:t>
            </a:fld>
            <a:endParaRPr lang="en-US"/>
          </a:p>
        </p:txBody>
      </p:sp>
    </p:spTree>
    <p:extLst>
      <p:ext uri="{BB962C8B-B14F-4D97-AF65-F5344CB8AC3E}">
        <p14:creationId xmlns:p14="http://schemas.microsoft.com/office/powerpoint/2010/main" val="105155573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20:39:04.920"/>
    </inkml:context>
    <inkml:brush xml:id="br0">
      <inkml:brushProperty name="width" value="0.05" units="cm"/>
      <inkml:brushProperty name="height" value="0.05" units="cm"/>
    </inkml:brush>
  </inkml:definitions>
  <inkml:trace contextRef="#ctx0" brushRef="#br0">0 0 24384,'0'7495'0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20:39:16.178"/>
    </inkml:context>
    <inkml:brush xml:id="br0">
      <inkml:brushProperty name="width" value="0.05" units="cm"/>
      <inkml:brushProperty name="height" value="0.05" units="cm"/>
    </inkml:brush>
  </inkml:definitions>
  <inkml:trace contextRef="#ctx0" brushRef="#br0">0 101 24398,'11353'-101'0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20:39:22.382"/>
    </inkml:context>
    <inkml:brush xml:id="br0">
      <inkml:brushProperty name="width" value="0.05" units="cm"/>
      <inkml:brushProperty name="height" value="0.05" units="cm"/>
    </inkml:brush>
  </inkml:definitions>
  <inkml:trace contextRef="#ctx0" brushRef="#br0">152 7595 24303,'-152'-7595'0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20:39:26.814"/>
    </inkml:context>
    <inkml:brush xml:id="br0">
      <inkml:brushProperty name="width" value="0.05" units="cm"/>
      <inkml:brushProperty name="height" value="0.05" units="cm"/>
    </inkml:brush>
  </inkml:definitions>
  <inkml:trace contextRef="#ctx0" brushRef="#br0">11206 91 24334,'-11206'0'0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2T20:39:58.614"/>
    </inkml:context>
    <inkml:brush xml:id="br0">
      <inkml:brushProperty name="width" value="0.05" units="cm"/>
      <inkml:brushProperty name="height" value="0.05" units="cm"/>
    </inkml:brush>
  </inkml:definitions>
  <inkml:trace contextRef="#ctx0" brushRef="#br0">54 1 24575,'-4'0'0,"-6"4"0,-2 6 0,2 6 0,3 3 0,2 4 0,2 3 0,1 0 0,2 0 0,0 1 0,0-5-8191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91E95FF-01CB-0E46-8A57-7E355D44F129}" type="datetime1">
              <a:rPr lang="en-US" smtClean="0"/>
              <a:t>7/10/2025</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5C293564-204A-4A25-A38A-8698FA045A72}" type="slidenum">
              <a:rPr lang="en-US" smtClean="0"/>
              <a:pPr/>
              <a:t>‹#›</a:t>
            </a:fld>
            <a:endParaRPr lang="en-US"/>
          </a:p>
        </p:txBody>
      </p:sp>
    </p:spTree>
    <p:extLst>
      <p:ext uri="{BB962C8B-B14F-4D97-AF65-F5344CB8AC3E}">
        <p14:creationId xmlns:p14="http://schemas.microsoft.com/office/powerpoint/2010/main" val="4113377862"/>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a:t>
            </a:fld>
            <a:endParaRPr lang="en-US"/>
          </a:p>
        </p:txBody>
      </p:sp>
    </p:spTree>
    <p:extLst>
      <p:ext uri="{BB962C8B-B14F-4D97-AF65-F5344CB8AC3E}">
        <p14:creationId xmlns:p14="http://schemas.microsoft.com/office/powerpoint/2010/main" val="1963889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59E09-B3D4-45AE-996B-46800C8488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494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194B-B6A8-9CC0-2ABF-2A4F9C78F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709F0-E87E-9D48-2684-155E89D52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4EBA1-C81B-C656-B4F9-EFEAD7642F22}"/>
              </a:ext>
            </a:extLst>
          </p:cNvPr>
          <p:cNvSpPr>
            <a:spLocks noGrp="1"/>
          </p:cNvSpPr>
          <p:nvPr>
            <p:ph type="body" idx="1"/>
          </p:nvPr>
        </p:nvSpPr>
        <p:spPr/>
        <p:txBody>
          <a:bodyPr/>
          <a:lstStyle/>
          <a:p>
            <a:pPr marL="228600" indent="-228600">
              <a:buAutoNum type="arabicPeriod"/>
            </a:pPr>
            <a:r>
              <a:rPr lang="en-US">
                <a:effectLst/>
              </a:rPr>
              <a:t>An offshore intake structure is planned to minimize potential environmental interaction with nearshore marine life that occur / pass through the Aransas Pass tidal inlet. </a:t>
            </a:r>
            <a:r>
              <a:rPr lang="en-US"/>
              <a:t> </a:t>
            </a:r>
          </a:p>
          <a:p>
            <a:pPr marL="228600" indent="-228600">
              <a:buAutoNum type="arabicPeriod"/>
            </a:pPr>
            <a:r>
              <a:rPr lang="en-US">
                <a:effectLst/>
                <a:cs typeface="Calibri"/>
              </a:rPr>
              <a:t>An offshore discharge is planned to address concerns of discharge in the channel and plan for larger starting facility size</a:t>
            </a:r>
          </a:p>
          <a:p>
            <a:pPr marL="228600" indent="-228600">
              <a:buAutoNum type="arabicPeriod"/>
            </a:pPr>
            <a:r>
              <a:rPr lang="en-US">
                <a:effectLst/>
                <a:cs typeface="Calibri"/>
              </a:rPr>
              <a:t>Onshore Diffuser (adjacent to ship channel):</a:t>
            </a:r>
          </a:p>
          <a:p>
            <a:pPr marL="800100" marR="0" lvl="1" indent="-34290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Diffuser 60 feet below surface</a:t>
            </a:r>
          </a:p>
          <a:p>
            <a:pPr marL="800100" marR="0" lvl="1" indent="-34290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chemeClr val="bg1"/>
                </a:solidFill>
                <a:effectLst/>
                <a:uLnTx/>
                <a:uFillTx/>
                <a:latin typeface="Arial"/>
                <a:cs typeface="Arial"/>
              </a:rPr>
              <a:t>Maximum effluent percentages at each mixing zone</a:t>
            </a:r>
            <a:endParaRPr lang="en-US" sz="1200" b="0" i="0" u="none" strike="noStrike" kern="1200" cap="none" spc="0" normalizeH="0" baseline="0" noProof="0">
              <a:ln>
                <a:noFill/>
              </a:ln>
              <a:solidFill>
                <a:schemeClr val="bg1"/>
              </a:solidFill>
              <a:effectLst/>
              <a:uLnTx/>
              <a:uFillTx/>
              <a:latin typeface="Arial"/>
              <a:cs typeface="Arial"/>
            </a:endParaRPr>
          </a:p>
          <a:p>
            <a:pPr marL="800100" marR="0" lvl="1" indent="-34290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Salinity limit of</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2 ppt</a:t>
            </a:r>
            <a:r>
              <a:rPr kumimoji="0" lang="en-US" sz="1200" b="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over ambient 100 m from outfall (average ambient salinity range ~ </a:t>
            </a:r>
            <a:r>
              <a:rPr kumimoji="0" lang="en-US" sz="1200" b="0" i="0" u="non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30</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ppt – </a:t>
            </a: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35</a:t>
            </a:r>
            <a:r>
              <a:rPr lang="en-US" sz="1200">
                <a:solidFill>
                  <a:schemeClr val="bg1"/>
                </a:solidFill>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ppt)</a:t>
            </a:r>
          </a:p>
          <a:p>
            <a:pPr marL="800100" marR="0" lvl="1" indent="-34290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Monitoring plan to ensure compliance</a:t>
            </a:r>
            <a:endParaRPr lang="en-US">
              <a:effectLst/>
              <a:cs typeface="Calibri"/>
            </a:endParaRPr>
          </a:p>
          <a:p>
            <a:endParaRPr lang="en-US">
              <a:cs typeface="Calibri"/>
            </a:endParaRPr>
          </a:p>
        </p:txBody>
      </p:sp>
      <p:sp>
        <p:nvSpPr>
          <p:cNvPr id="4" name="Slide Number Placeholder 3">
            <a:extLst>
              <a:ext uri="{FF2B5EF4-FFF2-40B4-BE49-F238E27FC236}">
                <a16:creationId xmlns:a16="http://schemas.microsoft.com/office/drawing/2014/main" id="{630285D9-2F71-6125-FEB2-4DFD36F6262E}"/>
              </a:ext>
            </a:extLst>
          </p:cNvPr>
          <p:cNvSpPr>
            <a:spLocks noGrp="1"/>
          </p:cNvSpPr>
          <p:nvPr>
            <p:ph type="sldNum" sz="quarter" idx="5"/>
          </p:nvPr>
        </p:nvSpPr>
        <p:spPr/>
        <p:txBody>
          <a:bodyPr/>
          <a:lstStyle/>
          <a:p>
            <a:pPr marL="0" marR="0" lvl="0" indent="0" algn="r" defTabSz="949478" rtl="0" eaLnBrk="0" fontAlgn="base" latinLnBrk="0" hangingPunct="0">
              <a:lnSpc>
                <a:spcPct val="100000"/>
              </a:lnSpc>
              <a:spcBef>
                <a:spcPct val="0"/>
              </a:spcBef>
              <a:spcAft>
                <a:spcPct val="0"/>
              </a:spcAft>
              <a:buClrTx/>
              <a:buSzTx/>
              <a:buFontTx/>
              <a:buNone/>
              <a:tabLst/>
              <a:defRPr/>
            </a:pPr>
            <a:fld id="{BB9B4864-4987-4E36-8A9C-7EC8560AEC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15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Font typeface="+mj-lt"/>
              <a:buAutoNum type="arabicPeriod"/>
            </a:pPr>
            <a:r>
              <a:rPr lang="en-US">
                <a:cs typeface="Calibri"/>
              </a:rPr>
              <a:t>For an initial production of 50 </a:t>
            </a:r>
            <a:r>
              <a:rPr lang="en-US" err="1">
                <a:cs typeface="Calibri"/>
              </a:rPr>
              <a:t>mgd</a:t>
            </a:r>
            <a:r>
              <a:rPr lang="en-US">
                <a:cs typeface="Calibri"/>
              </a:rPr>
              <a:t>, the intake structure will have a manifold arrangement with approximately four to five branches to the velocity caps. </a:t>
            </a:r>
          </a:p>
          <a:p>
            <a:pPr marL="228600" indent="-228600">
              <a:buFont typeface="+mj-lt"/>
              <a:buAutoNum type="arabicPeriod"/>
            </a:pPr>
            <a:r>
              <a:rPr lang="en-US">
                <a:cs typeface="Calibri"/>
              </a:rPr>
              <a:t>All the branches will be evenly spread approximately 30 ft apart to obtain even flow distribution without interference from each other. </a:t>
            </a:r>
          </a:p>
          <a:p>
            <a:pPr marL="228600" indent="-228600">
              <a:buFont typeface="+mj-lt"/>
              <a:buAutoNum type="arabicPeriod"/>
            </a:pPr>
            <a:r>
              <a:rPr lang="en-US">
                <a:cs typeface="Calibri"/>
              </a:rPr>
              <a:t>The intake opening will be approximately 5 to 10 ft above the sea bed to minimize the potential for sediments or benthic organisms to be drawn into the intake structure. </a:t>
            </a:r>
          </a:p>
          <a:p>
            <a:pPr marL="228600" indent="-228600">
              <a:buFont typeface="+mj-lt"/>
              <a:buAutoNum type="arabicPeriod"/>
            </a:pPr>
            <a:r>
              <a:rPr lang="en-US">
                <a:cs typeface="Calibri"/>
              </a:rPr>
              <a:t>The velocity cap opening will be designed to have ≤0.5ft/sec entrance velocity to reduce the intake of fish and other marine organisms into the intake and mitigate impingement. </a:t>
            </a:r>
          </a:p>
          <a:p>
            <a:pPr marL="228600" indent="-228600">
              <a:buFont typeface="+mj-lt"/>
              <a:buAutoNum type="arabicPeriod"/>
            </a:pPr>
            <a:endParaRPr lang="en-US">
              <a:cs typeface="Calibri"/>
            </a:endParaRPr>
          </a:p>
          <a:p>
            <a:pPr marL="800100" lvl="1" indent="-342900" eaLnBrk="1" hangingPunct="1">
              <a:spcBef>
                <a:spcPts val="0"/>
              </a:spcBef>
              <a:spcAft>
                <a:spcPts val="0"/>
              </a:spcAft>
              <a:buFont typeface="Courier New" panose="02070309020205020404" pitchFamily="49" charset="0"/>
              <a:buChar char="o"/>
              <a:defRPr/>
            </a:pPr>
            <a:r>
              <a:rPr lang="en-US" sz="2000">
                <a:solidFill>
                  <a:srgbClr val="FFFFFF"/>
                </a:solidFill>
                <a:latin typeface="Arial"/>
                <a:cs typeface="Arial"/>
              </a:rPr>
              <a:t>Initial Construction –175,000 acres-feet/year at a max diversion rate of 109,000 </a:t>
            </a:r>
            <a:r>
              <a:rPr lang="en-US" sz="2000" err="1">
                <a:solidFill>
                  <a:srgbClr val="FFFFFF"/>
                </a:solidFill>
                <a:latin typeface="Arial"/>
                <a:cs typeface="Arial"/>
              </a:rPr>
              <a:t>gpm</a:t>
            </a:r>
            <a:endParaRPr lang="en-US" sz="2000">
              <a:solidFill>
                <a:srgbClr val="FFFFFF"/>
              </a:solidFill>
              <a:latin typeface="Arial"/>
              <a:cs typeface="Arial"/>
            </a:endParaRPr>
          </a:p>
          <a:p>
            <a:pPr marL="800100" lvl="1" indent="-342900" eaLnBrk="1" hangingPunct="1">
              <a:spcBef>
                <a:spcPts val="0"/>
              </a:spcBef>
              <a:spcAft>
                <a:spcPts val="0"/>
              </a:spcAft>
              <a:buFont typeface="Courier New" panose="02070309020205020404" pitchFamily="49" charset="0"/>
              <a:buChar char="o"/>
              <a:defRPr/>
            </a:pPr>
            <a:r>
              <a:rPr lang="en-US" sz="2000">
                <a:solidFill>
                  <a:srgbClr val="FFFFFF"/>
                </a:solidFill>
                <a:latin typeface="Arial"/>
                <a:cs typeface="Arial"/>
              </a:rPr>
              <a:t>Potential Future Expansion – 350,000 acres-feet/year at a max diversion rate of 217,000 </a:t>
            </a:r>
            <a:r>
              <a:rPr lang="en-US" sz="2000" err="1">
                <a:solidFill>
                  <a:srgbClr val="FFFFFF"/>
                </a:solidFill>
                <a:latin typeface="Arial"/>
                <a:cs typeface="Arial"/>
              </a:rPr>
              <a:t>gpm</a:t>
            </a:r>
            <a:r>
              <a:rPr lang="en-US" sz="2000">
                <a:solidFill>
                  <a:srgbClr val="FFFFFF"/>
                </a:solidFill>
                <a:latin typeface="Arial"/>
                <a:cs typeface="Arial"/>
              </a:rPr>
              <a:t> </a:t>
            </a:r>
            <a:endParaRPr lang="en-US" sz="2000">
              <a:solidFill>
                <a:srgbClr val="FFFF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BB9B4864-4987-4E36-8A9C-7EC8560AEC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8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cs typeface="Calibri"/>
              </a:rPr>
              <a:t>Intake pipe follows path of BWTT.</a:t>
            </a:r>
          </a:p>
          <a:p>
            <a:pPr marL="228600" indent="-228600">
              <a:buAutoNum type="arabicPeriod"/>
            </a:pPr>
            <a:r>
              <a:rPr lang="en-US">
                <a:cs typeface="Calibri"/>
              </a:rPr>
              <a:t>The Port is planning to invest in an underground pipe, which will be installed using Tunnel Boring Machine methodology to minimize impacts to special aquatic sites and waters of the US .</a:t>
            </a:r>
          </a:p>
          <a:p>
            <a:pPr marL="228600" indent="-228600">
              <a:buAutoNum type="arabicPeriod"/>
            </a:pPr>
            <a:r>
              <a:rPr lang="en-US">
                <a:cs typeface="Calibri"/>
              </a:rPr>
              <a:t>All pipe is below sea bed and top of pipe will be -65 feet NAVD88.</a:t>
            </a:r>
          </a:p>
          <a:p>
            <a:pPr marL="228600" indent="-228600">
              <a:buAutoNum type="arabicPeriod"/>
            </a:pPr>
            <a:r>
              <a:rPr lang="en-US">
                <a:cs typeface="Calibri"/>
              </a:rPr>
              <a:t>Tunnel will have a 14 ft outer diameter and 12 ft inner diameter.</a:t>
            </a:r>
          </a:p>
          <a:p>
            <a:pPr marL="228600" indent="-228600">
              <a:buAutoNum type="arabicPeriod"/>
            </a:pPr>
            <a:r>
              <a:rPr lang="en-US">
                <a:cs typeface="Calibri"/>
              </a:rPr>
              <a:t>Entrance for TBM will be at Harbor Island upland property.</a:t>
            </a:r>
          </a:p>
          <a:p>
            <a:pPr marL="228600" indent="-228600">
              <a:buAutoNum type="arabicPeriod"/>
            </a:pPr>
            <a:r>
              <a:rPr kumimoji="0" lang="en-US" sz="12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Intake located 1.3 miles off San Jose Island following BWTT route in 35’ of water in the Gulf of Mexico with overall 3.1-mile intake pipe from Harbor Island.</a:t>
            </a:r>
          </a:p>
          <a:p>
            <a:pPr marL="228600" indent="-228600">
              <a:buAutoNum type="arabicPeriod"/>
            </a:pPr>
            <a:r>
              <a:rPr kumimoji="0" lang="en-US" sz="12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100MGD requires diversion of 301.4 MGD of seawater.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49478" rtl="0" eaLnBrk="0" fontAlgn="base" latinLnBrk="0" hangingPunct="0">
              <a:lnSpc>
                <a:spcPct val="100000"/>
              </a:lnSpc>
              <a:spcBef>
                <a:spcPct val="0"/>
              </a:spcBef>
              <a:spcAft>
                <a:spcPct val="0"/>
              </a:spcAft>
              <a:buClrTx/>
              <a:buSzTx/>
              <a:buFontTx/>
              <a:buNone/>
              <a:tabLst/>
              <a:defRPr/>
            </a:pPr>
            <a:fld id="{BB9B4864-4987-4E36-8A9C-7EC8560AEC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86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cs typeface="Calibri"/>
              </a:rPr>
              <a:t>Diffuser (outfall) pipe will follow intake and run adjacent to intake pipe.</a:t>
            </a:r>
          </a:p>
          <a:p>
            <a:pPr marL="228600" indent="-228600">
              <a:buAutoNum type="arabicPeriod"/>
            </a:pPr>
            <a:r>
              <a:rPr lang="en-US">
                <a:cs typeface="Calibri"/>
              </a:rPr>
              <a:t>Pipe will be installed using Tunnel Boring Machine methodology to minimize impacts to special aquatic sites and waters of the US.</a:t>
            </a:r>
          </a:p>
          <a:p>
            <a:pPr marL="228600" indent="-228600">
              <a:buAutoNum type="arabicPeriod"/>
            </a:pPr>
            <a:r>
              <a:rPr lang="en-US">
                <a:cs typeface="Calibri"/>
              </a:rPr>
              <a:t>All pipe is below sea bed and top of pipe will be -65 feet NAVD88.</a:t>
            </a:r>
          </a:p>
          <a:p>
            <a:pPr marL="228600" indent="-228600">
              <a:buAutoNum type="arabicPeriod"/>
            </a:pPr>
            <a:r>
              <a:rPr lang="en-US">
                <a:cs typeface="Calibri"/>
              </a:rPr>
              <a:t>Tunnel will have a 14 ft outer diameter and 12 ft inner diameter.</a:t>
            </a:r>
          </a:p>
          <a:p>
            <a:pPr marL="228600" indent="-228600">
              <a:buAutoNum type="arabicPeriod"/>
            </a:pPr>
            <a:r>
              <a:rPr lang="en-US">
                <a:cs typeface="Calibri"/>
              </a:rPr>
              <a:t>Entrance for TBM will be at Harbor Island upland property.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Diffuser located 1.8 miles off San Jose Island following BWTT route in 35’ of water in the Gulf of Mexico with overall 3.6-mile discharge pipe from Harbor Island.</a:t>
            </a: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49478" rtl="0" eaLnBrk="0" fontAlgn="base" latinLnBrk="0" hangingPunct="0">
              <a:lnSpc>
                <a:spcPct val="100000"/>
              </a:lnSpc>
              <a:spcBef>
                <a:spcPct val="0"/>
              </a:spcBef>
              <a:spcAft>
                <a:spcPct val="0"/>
              </a:spcAft>
              <a:buClrTx/>
              <a:buSzTx/>
              <a:buFontTx/>
              <a:buNone/>
              <a:tabLst/>
              <a:defRPr/>
            </a:pPr>
            <a:fld id="{BB9B4864-4987-4E36-8A9C-7EC8560AEC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555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33</a:t>
            </a:fld>
            <a:endParaRPr lang="en-US"/>
          </a:p>
        </p:txBody>
      </p:sp>
    </p:spTree>
    <p:extLst>
      <p:ext uri="{BB962C8B-B14F-4D97-AF65-F5344CB8AC3E}">
        <p14:creationId xmlns:p14="http://schemas.microsoft.com/office/powerpoint/2010/main" val="364436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285750" indent="-285750">
              <a:buFont typeface="Arial" panose="020B0604020202020204" pitchFamily="34" charset="0"/>
              <a:buChar char="•"/>
            </a:pPr>
            <a:r>
              <a:rPr lang="en-US" sz="1600" dirty="0"/>
              <a:t>Regional water</a:t>
            </a:r>
            <a:r>
              <a:rPr lang="en-US" sz="1600" baseline="0" dirty="0"/>
              <a:t> planning in Texas began in 1997. The process is administered by the Texas Water Development Board, or TWDB also known as the board, and consists of the development of a 50-year water supply plan for each of 16 regions in the state. </a:t>
            </a:r>
            <a:r>
              <a:rPr lang="en-US" sz="1600" dirty="0"/>
              <a:t>These regions are designated as letters A through P.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Each of the 16 regions develops its own regional water plan.</a:t>
            </a:r>
          </a:p>
          <a:p>
            <a:endParaRPr lang="en-US" sz="1600" dirty="0"/>
          </a:p>
          <a:p>
            <a:pPr marL="285750" indent="-285750" defTabSz="931717" fontAlgn="base">
              <a:lnSpc>
                <a:spcPct val="150000"/>
              </a:lnSpc>
              <a:spcBef>
                <a:spcPct val="30000"/>
              </a:spcBef>
              <a:spcAft>
                <a:spcPct val="0"/>
              </a:spcAft>
              <a:buFont typeface="Arial" panose="020B0604020202020204" pitchFamily="34" charset="0"/>
              <a:buChar char="•"/>
              <a:defRPr/>
            </a:pPr>
            <a:r>
              <a:rPr lang="en-US" sz="1600" dirty="0"/>
              <a:t>The state’s regional water planning process begins by studying and considering population and water demands. These are estimated now and projected forward over the next 50 years; </a:t>
            </a:r>
          </a:p>
          <a:p>
            <a:pPr marL="285750" indent="-285750" defTabSz="931717" fontAlgn="base">
              <a:lnSpc>
                <a:spcPct val="150000"/>
              </a:lnSpc>
              <a:spcBef>
                <a:spcPct val="30000"/>
              </a:spcBef>
              <a:spcAft>
                <a:spcPct val="0"/>
              </a:spcAft>
              <a:buFont typeface="Arial" panose="020B0604020202020204" pitchFamily="34" charset="0"/>
              <a:buChar char="•"/>
              <a:defRPr/>
            </a:pPr>
            <a:endParaRPr lang="en-US" sz="1600" dirty="0"/>
          </a:p>
          <a:p>
            <a:pPr marL="285750" indent="-285750" defTabSz="931717" fontAlgn="base">
              <a:lnSpc>
                <a:spcPct val="150000"/>
              </a:lnSpc>
              <a:spcBef>
                <a:spcPct val="30000"/>
              </a:spcBef>
              <a:spcAft>
                <a:spcPct val="0"/>
              </a:spcAft>
              <a:buFont typeface="Arial" panose="020B0604020202020204" pitchFamily="34" charset="0"/>
              <a:buChar char="•"/>
              <a:defRPr/>
            </a:pPr>
            <a:r>
              <a:rPr lang="en-US" sz="1600" dirty="0"/>
              <a:t>We then use models to determine water supply availability during drought of record conditions. </a:t>
            </a:r>
          </a:p>
          <a:p>
            <a:pPr marL="285750" indent="-285750" defTabSz="931717" fontAlgn="base">
              <a:lnSpc>
                <a:spcPct val="150000"/>
              </a:lnSpc>
              <a:spcBef>
                <a:spcPct val="30000"/>
              </a:spcBef>
              <a:spcAft>
                <a:spcPct val="0"/>
              </a:spcAft>
              <a:buFont typeface="Arial" panose="020B0604020202020204" pitchFamily="34" charset="0"/>
              <a:buChar char="•"/>
              <a:defRPr/>
            </a:pPr>
            <a:endParaRPr lang="en-US" sz="1600" dirty="0"/>
          </a:p>
          <a:p>
            <a:pPr marL="285750" indent="-285750" defTabSz="931717" fontAlgn="base">
              <a:lnSpc>
                <a:spcPct val="150000"/>
              </a:lnSpc>
              <a:spcBef>
                <a:spcPct val="30000"/>
              </a:spcBef>
              <a:spcAft>
                <a:spcPct val="0"/>
              </a:spcAft>
              <a:buFont typeface="Arial" panose="020B0604020202020204" pitchFamily="34" charset="0"/>
              <a:buChar char="•"/>
              <a:defRPr/>
            </a:pPr>
            <a:r>
              <a:rPr lang="en-US" sz="1600" dirty="0"/>
              <a:t>Existing water supplies are then compared to the water demand projections to identify shortages (also referred to as water needs). </a:t>
            </a:r>
          </a:p>
          <a:p>
            <a:pPr marL="285750" indent="-285750" defTabSz="931717" fontAlgn="base">
              <a:lnSpc>
                <a:spcPct val="150000"/>
              </a:lnSpc>
              <a:spcBef>
                <a:spcPct val="30000"/>
              </a:spcBef>
              <a:spcAft>
                <a:spcPct val="0"/>
              </a:spcAft>
              <a:buFont typeface="Arial" panose="020B0604020202020204" pitchFamily="34" charset="0"/>
              <a:buChar char="•"/>
              <a:defRPr/>
            </a:pPr>
            <a:endParaRPr lang="en-US" sz="1600" dirty="0"/>
          </a:p>
          <a:p>
            <a:pPr marL="285750" indent="-285750" defTabSz="931717" fontAlgn="base">
              <a:lnSpc>
                <a:spcPct val="150000"/>
              </a:lnSpc>
              <a:spcBef>
                <a:spcPct val="30000"/>
              </a:spcBef>
              <a:spcAft>
                <a:spcPct val="0"/>
              </a:spcAft>
              <a:buFont typeface="Arial" panose="020B0604020202020204" pitchFamily="34" charset="0"/>
              <a:buChar char="•"/>
              <a:defRPr/>
            </a:pPr>
            <a:r>
              <a:rPr lang="en-US" sz="1600" dirty="0">
                <a:latin typeface="Calibri" panose="020F0502020204030204" pitchFamily="34" charset="0"/>
                <a:ea typeface="Calibri" panose="020F0502020204030204" pitchFamily="34" charset="0"/>
              </a:rPr>
              <a:t>Then, we develop water management strategies to meet these needs and evaluate the impacts of these strategies on the region and natural resources.</a:t>
            </a:r>
            <a:endParaRPr lang="en-US" sz="1600" dirty="0"/>
          </a:p>
          <a:p>
            <a:endParaRPr lang="en-US" sz="1600" dirty="0"/>
          </a:p>
          <a:p>
            <a:endParaRPr lang="en-US" sz="1600" dirty="0"/>
          </a:p>
          <a:p>
            <a:endParaRPr lang="en-US" sz="1600" dirty="0"/>
          </a:p>
          <a:p>
            <a:r>
              <a:rPr lang="en-US" sz="1600" dirty="0"/>
              <a:t>From TM Basis of Design Report - Intake Permit Feb 2023 notes:</a:t>
            </a:r>
          </a:p>
          <a:p>
            <a:pPr marL="171450" indent="-171450">
              <a:buFont typeface="Arial" panose="020B0604020202020204" pitchFamily="34" charset="0"/>
              <a:buChar char="•"/>
            </a:pPr>
            <a:r>
              <a:rPr lang="en-US" sz="1600" dirty="0"/>
              <a:t>If projected future water needs are not met, the TWDB has forecast that Region N will suffer combined lost income of $1.9 Billion by 2030 and $6.9 Billion by 2070</a:t>
            </a:r>
          </a:p>
          <a:p>
            <a:pPr marL="171450" indent="-171450">
              <a:buFont typeface="Arial" panose="020B0604020202020204" pitchFamily="34" charset="0"/>
              <a:buChar char="•"/>
            </a:pPr>
            <a:r>
              <a:rPr lang="en-US" sz="1600" dirty="0"/>
              <a:t>A loss of 13,000 jobs by 2030 and loss of 48,000 jobs by 2070</a:t>
            </a:r>
          </a:p>
          <a:p>
            <a:pPr marL="171450" indent="-171450">
              <a:buFont typeface="Arial" panose="020B0604020202020204" pitchFamily="34" charset="0"/>
              <a:buChar char="•"/>
            </a:pPr>
            <a:r>
              <a:rPr lang="en-US" sz="1600" dirty="0"/>
              <a:t>And consumer surplus losses of $163 million by 2030 and $172 million by 2070</a:t>
            </a:r>
          </a:p>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7</a:t>
            </a:fld>
            <a:endParaRPr lang="en-US"/>
          </a:p>
        </p:txBody>
      </p:sp>
    </p:spTree>
    <p:extLst>
      <p:ext uri="{BB962C8B-B14F-4D97-AF65-F5344CB8AC3E}">
        <p14:creationId xmlns:p14="http://schemas.microsoft.com/office/powerpoint/2010/main" val="211842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a:t>The IPPs for Regions L and N show that the demands in Regions L and N are projected to increase by 30% over the planning horizon.  The majority of the demands in both regions are for municipal (turquoise), manufacturing (light orange), and irrigation (dark blue) uses.  The growth in municipal demand is </a:t>
            </a:r>
            <a:r>
              <a:rPr lang="en-US" b="0" i="0" dirty="0">
                <a:solidFill>
                  <a:srgbClr val="424242"/>
                </a:solidFill>
                <a:effectLst/>
                <a:latin typeface="Segoe Sans"/>
              </a:rPr>
              <a:t>driven by unprecedented population growth. It’s projected to increase by nearly 20% in the next decade and by 81% over the next 50 years. </a:t>
            </a:r>
            <a:endParaRPr lang="en-US" sz="1600" dirty="0"/>
          </a:p>
          <a:p>
            <a:endParaRPr lang="en-US" sz="1600" dirty="0"/>
          </a:p>
          <a:p>
            <a:r>
              <a:rPr lang="en-US" sz="1600" dirty="0"/>
              <a:t>Another thing to note about this figure is the existing supplies shown in orange.  Even though the demands are increasing, existing supplies are projected to remain relatively constant, underscoring the need to develop new sources of water supply in both regions to meet these growing demands.  </a:t>
            </a:r>
          </a:p>
          <a:p>
            <a:endParaRPr lang="en-US" sz="1600" dirty="0"/>
          </a:p>
          <a:p>
            <a:r>
              <a:rPr lang="en-US" sz="1600" dirty="0"/>
              <a:t>The delta between supplies and demands indicates that we’ll have a water need or shortage. </a:t>
            </a:r>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9</a:t>
            </a:fld>
            <a:endParaRPr lang="en-US"/>
          </a:p>
        </p:txBody>
      </p:sp>
    </p:spTree>
    <p:extLst>
      <p:ext uri="{BB962C8B-B14F-4D97-AF65-F5344CB8AC3E}">
        <p14:creationId xmlns:p14="http://schemas.microsoft.com/office/powerpoint/2010/main" val="321453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Those shortages are shown here on this figure.  </a:t>
            </a:r>
            <a:r>
              <a:rPr lang="en-US" sz="1600" strike="sngStrike" dirty="0"/>
              <a:t>We take supplies and subtract the demands. If the result is a positive number, then there’s a surplus of water available during a repeat of the drought of record.  If it’s negative, then that indicates there are needs or shortages.</a:t>
            </a:r>
          </a:p>
          <a:p>
            <a:endParaRPr lang="en-US" sz="1600"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10</a:t>
            </a:fld>
            <a:endParaRPr lang="en-US"/>
          </a:p>
        </p:txBody>
      </p:sp>
    </p:spTree>
    <p:extLst>
      <p:ext uri="{BB962C8B-B14F-4D97-AF65-F5344CB8AC3E}">
        <p14:creationId xmlns:p14="http://schemas.microsoft.com/office/powerpoint/2010/main" val="316313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11</a:t>
            </a:fld>
            <a:endParaRPr lang="en-US"/>
          </a:p>
        </p:txBody>
      </p:sp>
    </p:spTree>
    <p:extLst>
      <p:ext uri="{BB962C8B-B14F-4D97-AF65-F5344CB8AC3E}">
        <p14:creationId xmlns:p14="http://schemas.microsoft.com/office/powerpoint/2010/main" val="1096975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solidFill>
                  <a:srgbClr val="FFFFFF"/>
                </a:solidFill>
              </a:rPr>
              <a:t>Harbor Island Desalination Project </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i="1" dirty="0">
                <a:solidFill>
                  <a:schemeClr val="bg1"/>
                </a:solidFill>
                <a:effectLst>
                  <a:outerShdw blurRad="38100" dist="38100" dir="2700000" algn="tl">
                    <a:srgbClr val="000000">
                      <a:alpha val="43137"/>
                    </a:srgbClr>
                  </a:outerShdw>
                </a:effectLst>
              </a:rPr>
              <a:t>Desalination Accounts for largest volume of recommended WMSs out of all of the other WMS types. </a:t>
            </a:r>
            <a:endParaRPr lang="en-US" sz="1800" i="1" dirty="0">
              <a:solidFill>
                <a:schemeClr val="bg1"/>
              </a:solidFill>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12</a:t>
            </a:fld>
            <a:endParaRPr lang="en-US"/>
          </a:p>
        </p:txBody>
      </p:sp>
    </p:spTree>
    <p:extLst>
      <p:ext uri="{BB962C8B-B14F-4D97-AF65-F5344CB8AC3E}">
        <p14:creationId xmlns:p14="http://schemas.microsoft.com/office/powerpoint/2010/main" val="338549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53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3_BV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741"/>
            <a:ext cx="12188826"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1"/>
            <a:ext cx="12188825"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3" name="Picture 2">
            <a:extLst>
              <a:ext uri="{FF2B5EF4-FFF2-40B4-BE49-F238E27FC236}">
                <a16:creationId xmlns:a16="http://schemas.microsoft.com/office/drawing/2014/main" id="{8ECF68CA-3FC0-486D-2149-C1982AD14F2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1942"/>
            <a:ext cx="12188824" cy="684532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p:nvSpPr>
        <p:spPr>
          <a:xfrm rot="5400000">
            <a:off x="252223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31776748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3_BVTitle_Mixed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1"/>
            <a:ext cx="12188824"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07" y="10041"/>
            <a:ext cx="12184315" cy="684532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37290997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7/10/2025</a:t>
            </a:fld>
            <a:endParaRPr lang="en-US"/>
          </a:p>
        </p:txBody>
      </p:sp>
      <p:sp>
        <p:nvSpPr>
          <p:cNvPr id="5" name="Holder 5"/>
          <p:cNvSpPr>
            <a:spLocks noGrp="1"/>
          </p:cNvSpPr>
          <p:nvPr>
            <p:ph type="sldNum" sz="quarter" idx="7"/>
          </p:nvPr>
        </p:nvSpPr>
        <p:spPr/>
        <p:txBody>
          <a:bodyPr lIns="0" tIns="0" rIns="0" bIns="0"/>
          <a:lstStyle>
            <a:lvl1pPr>
              <a:defRPr sz="1200" b="1" i="0">
                <a:solidFill>
                  <a:srgbClr val="004E97"/>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2238760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49"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7/10/2025</a:t>
            </a:fld>
            <a:endParaRPr lang="en-US"/>
          </a:p>
        </p:txBody>
      </p:sp>
      <p:sp>
        <p:nvSpPr>
          <p:cNvPr id="6" name="Holder 6"/>
          <p:cNvSpPr>
            <a:spLocks noGrp="1"/>
          </p:cNvSpPr>
          <p:nvPr>
            <p:ph type="sldNum" sz="quarter" idx="7"/>
          </p:nvPr>
        </p:nvSpPr>
        <p:spPr/>
        <p:txBody>
          <a:bodyPr lIns="0" tIns="0" rIns="0" bIns="0"/>
          <a:lstStyle>
            <a:lvl1pPr>
              <a:defRPr sz="1200" b="1" i="0">
                <a:solidFill>
                  <a:srgbClr val="004E97"/>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9066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2"/>
          <a:stretch/>
        </p:blipFill>
        <p:spPr>
          <a:xfrm>
            <a:off x="1" y="1"/>
            <a:ext cx="12200089"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0" y="0"/>
            <a:ext cx="12188825"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pic>
        <p:nvPicPr>
          <p:cNvPr id="3" name="Picture 2" descr="A person in a yellow vest in a factory&#10;&#10;AI-generated content may be incorrect.">
            <a:extLst>
              <a:ext uri="{FF2B5EF4-FFF2-40B4-BE49-F238E27FC236}">
                <a16:creationId xmlns:a16="http://schemas.microsoft.com/office/drawing/2014/main" id="{5F7E25D8-44EF-23E8-F00C-0F44FAB698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50" t="-1" b="34428"/>
          <a:stretch/>
        </p:blipFill>
        <p:spPr>
          <a:xfrm>
            <a:off x="-364217" y="5356"/>
            <a:ext cx="12561471" cy="6852644"/>
          </a:xfrm>
          <a:prstGeom prst="rect">
            <a:avLst/>
          </a:prstGeom>
        </p:spPr>
      </p:pic>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265" y="-1646"/>
            <a:ext cx="12037443" cy="6766560"/>
          </a:xfrm>
          <a:prstGeom prst="rect">
            <a:avLst/>
          </a:prstGeom>
        </p:spPr>
      </p:pic>
    </p:spTree>
    <p:extLst>
      <p:ext uri="{BB962C8B-B14F-4D97-AF65-F5344CB8AC3E}">
        <p14:creationId xmlns:p14="http://schemas.microsoft.com/office/powerpoint/2010/main" val="219096700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3_BV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0"/>
            <a:ext cx="12193397"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p:nvGrpSpPr>
        <p:grpSpPr>
          <a:xfrm>
            <a:off x="0" y="0"/>
            <a:ext cx="12188825"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C66D7BBC-825E-DFC7-A835-EB26ECFFF842}"/>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 y="15113"/>
            <a:ext cx="12188826"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17409"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91511002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3_BV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31530"/>
            <a:ext cx="12193397"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p:nvGrpSpPr>
        <p:grpSpPr>
          <a:xfrm>
            <a:off x="0" y="-30284"/>
            <a:ext cx="12188825"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F4F48156-7BF1-B569-C9A3-E7D7FA03BD29}"/>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42" y="-37660"/>
            <a:ext cx="12179803" cy="6895660"/>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17409"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09646159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_BVTitle_Energiz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
          <a:stretch/>
        </p:blipFill>
        <p:spPr>
          <a:xfrm>
            <a:off x="-4572" y="1"/>
            <a:ext cx="12193397"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0B3D421A-5A9C-EF1C-591D-17CFE29521CF}"/>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1" name="Picture 10">
            <a:extLst>
              <a:ext uri="{FF2B5EF4-FFF2-40B4-BE49-F238E27FC236}">
                <a16:creationId xmlns:a16="http://schemas.microsoft.com/office/drawing/2014/main" id="{51A6812E-95CE-F49D-D7F6-6D2480B9076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343" y="15113"/>
            <a:ext cx="12166296" cy="684532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57666605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5104" y="-585101"/>
            <a:ext cx="2768349" cy="8028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500" y="2068904"/>
            <a:ext cx="6093840"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500" y="387956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500" y="440962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76404977"/>
      </p:ext>
    </p:extLst>
  </p:cSld>
  <p:clrMapOvr>
    <a:overrideClrMapping bg1="lt1" tx1="dk1" bg2="lt2" tx2="dk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5797" y="0"/>
            <a:ext cx="3423028"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79249" y="3711800"/>
            <a:ext cx="3208208"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623" y="1091203"/>
            <a:ext cx="2478649" cy="2478649"/>
          </a:xfrm>
          <a:prstGeom prst="rect">
            <a:avLst/>
          </a:prstGeom>
        </p:spPr>
      </p:pic>
      <p:sp>
        <p:nvSpPr>
          <p:cNvPr id="9" name="Slide Number Placeholder 5">
            <a:extLst>
              <a:ext uri="{FF2B5EF4-FFF2-40B4-BE49-F238E27FC236}">
                <a16:creationId xmlns:a16="http://schemas.microsoft.com/office/drawing/2014/main" id="{4D08B062-5C4E-B314-A834-0B448EA4640B}"/>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441" y="365126"/>
            <a:ext cx="7943395"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441" y="1104901"/>
            <a:ext cx="7943395"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B9890E9-BBCB-2B70-B01D-F4584BF5CC6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131687126"/>
      </p:ext>
    </p:extLst>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29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07" t="34812" r="10260" b="34513"/>
          <a:stretch/>
        </p:blipFill>
        <p:spPr>
          <a:xfrm rot="16200000">
            <a:off x="-2111224" y="2855089"/>
            <a:ext cx="6236473" cy="1147823"/>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163" y="365126"/>
            <a:ext cx="9307063"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163" y="1104901"/>
            <a:ext cx="9307063"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9560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3_Divider_BVBlue">
    <p:spTree>
      <p:nvGrpSpPr>
        <p:cNvPr id="1" name=""/>
        <p:cNvGrpSpPr/>
        <p:nvPr/>
      </p:nvGrpSpPr>
      <p:grpSpPr>
        <a:xfrm>
          <a:off x="0" y="0"/>
          <a:ext cx="0" cy="0"/>
          <a:chOff x="0" y="0"/>
          <a:chExt cx="0" cy="0"/>
        </a:xfrm>
      </p:grpSpPr>
      <p:pic>
        <p:nvPicPr>
          <p:cNvPr id="3" name="Picture 2" descr="A blue rectangle with white text&#10;&#10;Description automatically generated">
            <a:extLst>
              <a:ext uri="{FF2B5EF4-FFF2-40B4-BE49-F238E27FC236}">
                <a16:creationId xmlns:a16="http://schemas.microsoft.com/office/drawing/2014/main" id="{44B38509-CBD5-5648-D85A-A898536010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1"/>
            <a:ext cx="12188952"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114136575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29379554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3_BVTitle_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0"/>
          <a:stretch/>
        </p:blipFill>
        <p:spPr>
          <a:xfrm>
            <a:off x="-22530" y="-1"/>
            <a:ext cx="12211354"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p:nvGrpSpPr>
        <p:grpSpPr>
          <a:xfrm>
            <a:off x="-11265" y="-2"/>
            <a:ext cx="12200089"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D7C69A1D-9503-546D-5F2C-7D66D7D997C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94" y="-3131"/>
            <a:ext cx="12193218" cy="6858001"/>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p:nvSpPr>
        <p:spPr>
          <a:xfrm rot="5400000">
            <a:off x="250905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32770976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Box 6">
            <a:extLst>
              <a:ext uri="{FF2B5EF4-FFF2-40B4-BE49-F238E27FC236}">
                <a16:creationId xmlns:a16="http://schemas.microsoft.com/office/drawing/2014/main" id="{28E28C79-5D92-FBE8-7BD3-96C37C3264E7}"/>
              </a:ext>
            </a:extLst>
          </p:cNvPr>
          <p:cNvSpPr txBox="1"/>
          <p:nvPr/>
        </p:nvSpPr>
        <p:spPr>
          <a:xfrm>
            <a:off x="182832" y="6583681"/>
            <a:ext cx="6207159"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27838678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3_Title, Content,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5"/>
            <a:ext cx="10959785" cy="435840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Text Placeholder 5">
            <a:extLst>
              <a:ext uri="{FF2B5EF4-FFF2-40B4-BE49-F238E27FC236}">
                <a16:creationId xmlns:a16="http://schemas.microsoft.com/office/drawing/2014/main" id="{77C285B5-C624-4FEC-6ECB-62D24A7E3623}"/>
              </a:ext>
            </a:extLst>
          </p:cNvPr>
          <p:cNvSpPr>
            <a:spLocks noGrp="1"/>
          </p:cNvSpPr>
          <p:nvPr>
            <p:ph type="body" sz="quarter" idx="17" hasCustomPrompt="1"/>
          </p:nvPr>
        </p:nvSpPr>
        <p:spPr>
          <a:xfrm>
            <a:off x="609442" y="5526089"/>
            <a:ext cx="10960420" cy="650875"/>
          </a:xfrm>
        </p:spPr>
        <p:txBody>
          <a:bodyPr anchor="b"/>
          <a:lstStyle>
            <a:lvl1pPr>
              <a:defRPr sz="2399"/>
            </a:lvl1pPr>
          </a:lstStyle>
          <a:p>
            <a:pPr lvl="0"/>
            <a:r>
              <a:rPr lang="en-US"/>
              <a:t>Click to add take-away statement</a:t>
            </a:r>
          </a:p>
        </p:txBody>
      </p:sp>
      <p:pic>
        <p:nvPicPr>
          <p:cNvPr id="4" name="Picture 3" descr="A black background with white text&#10;&#10;Description automatically generated">
            <a:extLst>
              <a:ext uri="{FF2B5EF4-FFF2-40B4-BE49-F238E27FC236}">
                <a16:creationId xmlns:a16="http://schemas.microsoft.com/office/drawing/2014/main" id="{66BDE262-0FC8-2CE2-4B3B-EE39A4F0EB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 y="-1"/>
            <a:ext cx="12188952" cy="6863434"/>
          </a:xfrm>
          <a:prstGeom prst="rect">
            <a:avLst/>
          </a:prstGeom>
        </p:spPr>
      </p:pic>
    </p:spTree>
    <p:extLst>
      <p:ext uri="{BB962C8B-B14F-4D97-AF65-F5344CB8AC3E}">
        <p14:creationId xmlns:p14="http://schemas.microsoft.com/office/powerpoint/2010/main" val="302273028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3_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441" y="365126"/>
            <a:ext cx="10959785"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441" y="1046747"/>
            <a:ext cx="5408791"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0593" y="1046747"/>
            <a:ext cx="5398634"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273046810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23_Content Duo With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366" y="365126"/>
            <a:ext cx="10991861"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366" y="1010657"/>
            <a:ext cx="5418648"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366" y="1495179"/>
            <a:ext cx="5418648"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0593" y="1010657"/>
            <a:ext cx="5398634"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0593" y="1495179"/>
            <a:ext cx="5398634"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95740213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Title, Text and Content">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hasCustomPrompt="1"/>
          </p:nvPr>
        </p:nvSpPr>
        <p:spPr>
          <a:xfrm>
            <a:off x="619599" y="457200"/>
            <a:ext cx="4151184" cy="3130952"/>
          </a:xfrm>
        </p:spPr>
        <p:txBody>
          <a:bodyPr anchor="b"/>
          <a:lstStyle>
            <a:lvl1pPr>
              <a:defRPr sz="3399"/>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1838" y="457201"/>
            <a:ext cx="6387388" cy="5403850"/>
          </a:xfrm>
        </p:spPr>
        <p:txBody>
          <a:bodyPr/>
          <a:lstStyle>
            <a:lvl1pPr>
              <a:lnSpc>
                <a:spcPct val="100000"/>
              </a:lnSpc>
              <a:spcBef>
                <a:spcPts val="600"/>
              </a:spcBef>
              <a:defRPr sz="2399" b="0" i="0">
                <a:latin typeface="Roboto" panose="02000000000000000000" pitchFamily="2" charset="0"/>
                <a:ea typeface="Roboto" panose="02000000000000000000" pitchFamily="2" charset="0"/>
              </a:defRPr>
            </a:lvl1pPr>
            <a:lvl2pPr>
              <a:lnSpc>
                <a:spcPct val="100000"/>
              </a:lnSpc>
              <a:spcBef>
                <a:spcPts val="600"/>
              </a:spcBef>
              <a:defRPr sz="1999" b="0" i="0">
                <a:latin typeface="Roboto" panose="02000000000000000000" pitchFamily="2" charset="0"/>
                <a:ea typeface="Roboto" panose="02000000000000000000" pitchFamily="2" charset="0"/>
              </a:defRPr>
            </a:lvl2pPr>
            <a:lvl3pPr>
              <a:lnSpc>
                <a:spcPct val="100000"/>
              </a:lnSpc>
              <a:spcBef>
                <a:spcPts val="600"/>
              </a:spcBef>
              <a:defRPr sz="1799"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5" name="Content Placeholder 2">
            <a:extLst>
              <a:ext uri="{FF2B5EF4-FFF2-40B4-BE49-F238E27FC236}">
                <a16:creationId xmlns:a16="http://schemas.microsoft.com/office/drawing/2014/main" id="{8DE7F7D4-B877-61B8-B5BE-9B53A6E96B7D}"/>
              </a:ext>
            </a:extLst>
          </p:cNvPr>
          <p:cNvSpPr>
            <a:spLocks noGrp="1"/>
          </p:cNvSpPr>
          <p:nvPr>
            <p:ph idx="17"/>
          </p:nvPr>
        </p:nvSpPr>
        <p:spPr>
          <a:xfrm>
            <a:off x="619599" y="3854370"/>
            <a:ext cx="4151184"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34072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Title, Text and Picture">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28809" y="0"/>
            <a:ext cx="6260016" cy="59807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598"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19598"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9676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4_Title, Text and Picture_Reverse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1" y="0"/>
            <a:ext cx="6260016" cy="59807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599709"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599709"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ack background with white text&#10;&#10;Description automatically generated">
            <a:extLst>
              <a:ext uri="{FF2B5EF4-FFF2-40B4-BE49-F238E27FC236}">
                <a16:creationId xmlns:a16="http://schemas.microsoft.com/office/drawing/2014/main" id="{9FA85D95-EA70-EC6E-5FCB-1AA3359109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 y="-1"/>
            <a:ext cx="12188952" cy="6863434"/>
          </a:xfrm>
          <a:prstGeom prst="rect">
            <a:avLst/>
          </a:prstGeom>
        </p:spPr>
      </p:pic>
    </p:spTree>
    <p:extLst>
      <p:ext uri="{BB962C8B-B14F-4D97-AF65-F5344CB8AC3E}">
        <p14:creationId xmlns:p14="http://schemas.microsoft.com/office/powerpoint/2010/main" val="175610730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3_Title, Tex and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0"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19"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369"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369" y="1503337"/>
            <a:ext cx="5546948" cy="4673627"/>
          </a:xfrm>
          <a:prstGeom prst="rect">
            <a:avLst/>
          </a:prstGeom>
        </p:spPr>
        <p:txBody>
          <a:bodyPr vert="horz" lIns="91440" tIns="45720" rIns="91440" bIns="45720" rtlCol="0">
            <a:noAutofit/>
          </a:bodyPr>
          <a:lstStyle>
            <a:lvl1pPr>
              <a:lnSpc>
                <a:spcPct val="100000"/>
              </a:lnSpc>
              <a:spcBef>
                <a:spcPts val="600"/>
              </a:spcBef>
              <a:defRPr>
                <a:solidFill>
                  <a:schemeClr val="bg1"/>
                </a:solidFill>
              </a:defRPr>
            </a:lvl1pPr>
            <a:lvl2pPr>
              <a:lnSpc>
                <a:spcPct val="100000"/>
              </a:lnSpc>
              <a:spcBef>
                <a:spcPts val="600"/>
              </a:spcBef>
              <a:defRPr>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0723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3_Title, Text and Picture_Revers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6094413"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6450782"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6450782" y="1503337"/>
            <a:ext cx="5546948" cy="4673627"/>
          </a:xfrm>
          <a:prstGeom prst="rect">
            <a:avLst/>
          </a:prstGeom>
        </p:spPr>
        <p:txBody>
          <a:bodyPr vert="horz" lIns="91440" tIns="45720" rIns="91440" bIns="45720" rtlCol="0">
            <a:noAutofit/>
          </a:bodyPr>
          <a:lstStyle>
            <a:lvl1pPr>
              <a:lnSpc>
                <a:spcPct val="100000"/>
              </a:lnSpc>
              <a:spcBef>
                <a:spcPts val="600"/>
              </a:spcBef>
              <a:defRPr>
                <a:solidFill>
                  <a:schemeClr val="bg1"/>
                </a:solidFill>
              </a:defRPr>
            </a:lvl1pPr>
            <a:lvl2pPr>
              <a:lnSpc>
                <a:spcPct val="100000"/>
              </a:lnSpc>
              <a:spcBef>
                <a:spcPts val="600"/>
              </a:spcBef>
              <a:defRPr>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0"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Tree>
    <p:extLst>
      <p:ext uri="{BB962C8B-B14F-4D97-AF65-F5344CB8AC3E}">
        <p14:creationId xmlns:p14="http://schemas.microsoft.com/office/powerpoint/2010/main" val="97688479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Title and Pictur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11" name="Picture 10">
            <a:extLst>
              <a:ext uri="{FF2B5EF4-FFF2-40B4-BE49-F238E27FC236}">
                <a16:creationId xmlns:a16="http://schemas.microsoft.com/office/drawing/2014/main" id="{736297A3-4390-8539-204C-AD569B9BD89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1" y="0"/>
            <a:ext cx="5230395"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0394" y="0"/>
            <a:ext cx="6958431"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5" name="Slide Number Placeholder 5">
            <a:extLst>
              <a:ext uri="{FF2B5EF4-FFF2-40B4-BE49-F238E27FC236}">
                <a16:creationId xmlns:a16="http://schemas.microsoft.com/office/drawing/2014/main" id="{B12FDF36-EC20-B9A5-9721-AEE518BF32B2}"/>
              </a:ext>
            </a:extLst>
          </p:cNvPr>
          <p:cNvSpPr>
            <a:spLocks noGrp="1"/>
          </p:cNvSpPr>
          <p:nvPr>
            <p:ph type="sldNum" sz="quarter" idx="16"/>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882" y="2573748"/>
            <a:ext cx="4617292"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spTree>
    <p:extLst>
      <p:ext uri="{BB962C8B-B14F-4D97-AF65-F5344CB8AC3E}">
        <p14:creationId xmlns:p14="http://schemas.microsoft.com/office/powerpoint/2010/main" val="38821916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3_BV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07"/>
            <a:ext cx="12188825"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80" y="12676"/>
            <a:ext cx="12186344" cy="684532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76659454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83" y="45179"/>
            <a:ext cx="12188825" cy="6812821"/>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32301909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3_Blank Page">
    <p:bg bwMode="gray">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
            <a:extLst>
              <a:ext uri="{FF2B5EF4-FFF2-40B4-BE49-F238E27FC236}">
                <a16:creationId xmlns:a16="http://schemas.microsoft.com/office/drawing/2014/main" id="{3CD00089-EBC3-DBC9-E20F-11132FC953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83" y="45179"/>
            <a:ext cx="12188825" cy="6812821"/>
          </a:xfrm>
          <a:prstGeom prst="rect">
            <a:avLst/>
          </a:prstGeom>
        </p:spPr>
      </p:pic>
      <p:pic>
        <p:nvPicPr>
          <p:cNvPr id="3" name="Picture 2">
            <a:extLst>
              <a:ext uri="{FF2B5EF4-FFF2-40B4-BE49-F238E27FC236}">
                <a16:creationId xmlns:a16="http://schemas.microsoft.com/office/drawing/2014/main" id="{70E60AD8-1828-F829-1122-46780099A77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4" name="Slide Number Placeholder 5">
            <a:extLst>
              <a:ext uri="{FF2B5EF4-FFF2-40B4-BE49-F238E27FC236}">
                <a16:creationId xmlns:a16="http://schemas.microsoft.com/office/drawing/2014/main" id="{801C2E26-4CE3-2D3B-6A56-2BAA0E3F6425}"/>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297362850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545" y="2051613"/>
            <a:ext cx="8608742"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i="0">
                <a:solidFill>
                  <a:schemeClr val="bg1"/>
                </a:solidFill>
                <a:latin typeface="Roboto Light" panose="02000000000000000000" pitchFamily="2" charset="0"/>
                <a:ea typeface="Roboto Light" panose="02000000000000000000" pitchFamily="2" charset="0"/>
              </a:rPr>
              <a:t>Discussion</a:t>
            </a:r>
          </a:p>
        </p:txBody>
      </p:sp>
    </p:spTree>
    <p:extLst>
      <p:ext uri="{BB962C8B-B14F-4D97-AF65-F5344CB8AC3E}">
        <p14:creationId xmlns:p14="http://schemas.microsoft.com/office/powerpoint/2010/main" val="214034410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2" name="Picture 1" descr="A blue rectangle with white text&#10;&#10;Description automatically generated">
            <a:extLst>
              <a:ext uri="{FF2B5EF4-FFF2-40B4-BE49-F238E27FC236}">
                <a16:creationId xmlns:a16="http://schemas.microsoft.com/office/drawing/2014/main" id="{07CC3798-E5CC-6AB0-B944-38510662A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1"/>
            <a:ext cx="12188952" cy="6863434"/>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0792" y="2294766"/>
            <a:ext cx="7594322" cy="1859886"/>
          </a:xfrm>
          <a:prstGeom prst="rect">
            <a:avLst/>
          </a:prstGeom>
        </p:spPr>
        <p:txBody>
          <a:bodyPr lIns="0" tIns="0" rIns="0" bIns="0" anchor="ctr" anchorCtr="0"/>
          <a:lstStyle>
            <a:lvl1pPr marL="0" indent="0" algn="l">
              <a:lnSpc>
                <a:spcPct val="90000"/>
              </a:lnSpc>
              <a:spcBef>
                <a:spcPts val="600"/>
              </a:spcBef>
              <a:buNone/>
              <a:defRPr sz="3599" b="0" i="0">
                <a:solidFill>
                  <a:schemeClr val="bg1"/>
                </a:solidFill>
                <a:latin typeface="Roboto Light" panose="02000000000000000000" pitchFamily="2" charset="0"/>
                <a:ea typeface="Roboto Light" panose="02000000000000000000" pitchFamily="2" charset="0"/>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375889468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8D21-C93A-8AE8-DE1E-27CC2EB98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2F41D-7D57-6A66-DC2A-34D1611F0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3333B-3370-36E7-43A0-53292AD6FD14}"/>
              </a:ext>
            </a:extLst>
          </p:cNvPr>
          <p:cNvSpPr>
            <a:spLocks noGrp="1"/>
          </p:cNvSpPr>
          <p:nvPr>
            <p:ph type="dt" sz="half" idx="10"/>
          </p:nvPr>
        </p:nvSpPr>
        <p:spPr/>
        <p:txBody>
          <a:bodyPr/>
          <a:lstStyle/>
          <a:p>
            <a:fld id="{4F7C5BA6-057C-4A10-AFCA-76368BE5D025}" type="datetimeFigureOut">
              <a:rPr lang="en-US" smtClean="0"/>
              <a:t>7/10/2025</a:t>
            </a:fld>
            <a:endParaRPr lang="en-US"/>
          </a:p>
        </p:txBody>
      </p:sp>
      <p:sp>
        <p:nvSpPr>
          <p:cNvPr id="5" name="Footer Placeholder 4">
            <a:extLst>
              <a:ext uri="{FF2B5EF4-FFF2-40B4-BE49-F238E27FC236}">
                <a16:creationId xmlns:a16="http://schemas.microsoft.com/office/drawing/2014/main" id="{698B01CF-AB29-7BA8-3FF5-E5A064D01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92D5B-0C26-EADA-A6D1-3941E72CAC66}"/>
              </a:ext>
            </a:extLst>
          </p:cNvPr>
          <p:cNvSpPr>
            <a:spLocks noGrp="1"/>
          </p:cNvSpPr>
          <p:nvPr>
            <p:ph type="sldNum" sz="quarter" idx="12"/>
          </p:nvPr>
        </p:nvSpPr>
        <p:spPr/>
        <p:txBody>
          <a:bodyPr/>
          <a:lstStyle/>
          <a:p>
            <a:fld id="{237B7E4A-F5BF-44C2-B3A8-A54F61129742}" type="slidenum">
              <a:rPr lang="en-US" smtClean="0"/>
              <a:t>‹#›</a:t>
            </a:fld>
            <a:endParaRPr lang="en-US"/>
          </a:p>
        </p:txBody>
      </p:sp>
    </p:spTree>
    <p:extLst>
      <p:ext uri="{BB962C8B-B14F-4D97-AF65-F5344CB8AC3E}">
        <p14:creationId xmlns:p14="http://schemas.microsoft.com/office/powerpoint/2010/main" val="657657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FC806-AA76-C184-686B-6C868D423B02}"/>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3" name="Footer Placeholder 2">
            <a:extLst>
              <a:ext uri="{FF2B5EF4-FFF2-40B4-BE49-F238E27FC236}">
                <a16:creationId xmlns:a16="http://schemas.microsoft.com/office/drawing/2014/main" id="{9326F934-1262-5534-611B-926D12C02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286B4D-5900-23C6-D699-7B787E563E94}"/>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825759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3_BV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741"/>
            <a:ext cx="12188826"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1"/>
            <a:ext cx="12188825"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3" name="Picture 2">
            <a:extLst>
              <a:ext uri="{FF2B5EF4-FFF2-40B4-BE49-F238E27FC236}">
                <a16:creationId xmlns:a16="http://schemas.microsoft.com/office/drawing/2014/main" id="{8ECF68CA-3FC0-486D-2149-C1982AD14F2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1942"/>
            <a:ext cx="12188824" cy="684532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p:nvSpPr>
        <p:spPr>
          <a:xfrm rot="5400000">
            <a:off x="252223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99624185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3_BVTitle_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0"/>
          <a:stretch/>
        </p:blipFill>
        <p:spPr>
          <a:xfrm>
            <a:off x="-22530" y="-1"/>
            <a:ext cx="12211354"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p:nvGrpSpPr>
        <p:grpSpPr>
          <a:xfrm>
            <a:off x="-11265" y="-2"/>
            <a:ext cx="12200089"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D7C69A1D-9503-546D-5F2C-7D66D7D997C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94" y="-3131"/>
            <a:ext cx="12193218" cy="6858001"/>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p:nvSpPr>
        <p:spPr>
          <a:xfrm rot="5400000">
            <a:off x="250905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912984774"/>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3_BV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07"/>
            <a:ext cx="12188825"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80" y="12676"/>
            <a:ext cx="12186344" cy="684532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9906800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3_BV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88826"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5633" y="0"/>
            <a:ext cx="12194458"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13" y="14182"/>
            <a:ext cx="1218882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2390330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3_BV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88826"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5633" y="0"/>
            <a:ext cx="12194458"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13" y="14182"/>
            <a:ext cx="1218882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i="0">
                <a:solidFill>
                  <a:schemeClr val="tx2"/>
                </a:solidFill>
                <a:latin typeface="Roboto Light" panose="02000000000000000000" pitchFamily="2" charset="0"/>
                <a:ea typeface="Roboto Light" panose="02000000000000000000" pitchFamily="2" charset="0"/>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15001829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3_BVTitle_Breezy">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2" y="0"/>
            <a:ext cx="12188827"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p:nvGrpSpPr>
        <p:grpSpPr>
          <a:xfrm>
            <a:off x="-2" y="0"/>
            <a:ext cx="12188825"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Rectangle 3">
              <a:extLst>
                <a:ext uri="{FF2B5EF4-FFF2-40B4-BE49-F238E27FC236}">
                  <a16:creationId xmlns:a16="http://schemas.microsoft.com/office/drawing/2014/main" id="{61C67B08-99DD-2759-5231-D0E0BBFAD261}"/>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351" y="3950"/>
            <a:ext cx="1220008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4994"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22413631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3_BVTitle_TowerPower">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88825"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a:extLst>
              <a:ext uri="{FF2B5EF4-FFF2-40B4-BE49-F238E27FC236}">
                <a16:creationId xmlns:a16="http://schemas.microsoft.com/office/drawing/2014/main" id="{BEC3B484-67D1-6FD0-125B-00D1C34584C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34" y="10912"/>
            <a:ext cx="12179591"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2415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58755710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3_BVTitle_Charged1">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p:nvGrpSpPr>
        <p:grpSpPr>
          <a:xfrm>
            <a:off x="0" y="0"/>
            <a:ext cx="12188825"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E7B7F618-46B9-C592-758A-02AEEBD16D76}"/>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293" y="8088"/>
            <a:ext cx="12212351"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14924" y="-1022847"/>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870017065"/>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3_BVTitle_Charged2">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88825"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p:nvGrpSpPr>
        <p:grpSpPr>
          <a:xfrm>
            <a:off x="0" y="6962"/>
            <a:ext cx="12188825"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47" y="7110"/>
            <a:ext cx="12155030"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92063586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3_BVTitle_Fil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
            <a:ext cx="12188824"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B8C1E8BC-E636-DA0E-AFC3-0F2525DEE4E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54" y="12837"/>
            <a:ext cx="12188825"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9661734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3_BVTitle_Mixed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1"/>
            <a:ext cx="12188824"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07" y="10041"/>
            <a:ext cx="12184315" cy="684532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0595961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2"/>
          <a:stretch/>
        </p:blipFill>
        <p:spPr>
          <a:xfrm>
            <a:off x="1" y="1"/>
            <a:ext cx="12200089"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0" y="0"/>
            <a:ext cx="12188825"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pic>
        <p:nvPicPr>
          <p:cNvPr id="3" name="Picture 2" descr="A person in a yellow vest in a factory&#10;&#10;AI-generated content may be incorrect.">
            <a:extLst>
              <a:ext uri="{FF2B5EF4-FFF2-40B4-BE49-F238E27FC236}">
                <a16:creationId xmlns:a16="http://schemas.microsoft.com/office/drawing/2014/main" id="{5F7E25D8-44EF-23E8-F00C-0F44FAB698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50" t="-1" b="34428"/>
          <a:stretch/>
        </p:blipFill>
        <p:spPr>
          <a:xfrm>
            <a:off x="-364217" y="5356"/>
            <a:ext cx="12561471" cy="6852644"/>
          </a:xfrm>
          <a:prstGeom prst="rect">
            <a:avLst/>
          </a:prstGeom>
        </p:spPr>
      </p:pic>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265" y="-1646"/>
            <a:ext cx="12037443" cy="6766560"/>
          </a:xfrm>
          <a:prstGeom prst="rect">
            <a:avLst/>
          </a:prstGeom>
        </p:spPr>
      </p:pic>
    </p:spTree>
    <p:extLst>
      <p:ext uri="{BB962C8B-B14F-4D97-AF65-F5344CB8AC3E}">
        <p14:creationId xmlns:p14="http://schemas.microsoft.com/office/powerpoint/2010/main" val="36709468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3_BV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0"/>
            <a:ext cx="12193397"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p:nvGrpSpPr>
        <p:grpSpPr>
          <a:xfrm>
            <a:off x="0" y="0"/>
            <a:ext cx="12188825"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C66D7BBC-825E-DFC7-A835-EB26ECFFF842}"/>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 y="15113"/>
            <a:ext cx="12188826"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17409"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bg1"/>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bg1"/>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87498882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3_BV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 y="-31530"/>
            <a:ext cx="12193397"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p:nvGrpSpPr>
        <p:grpSpPr>
          <a:xfrm>
            <a:off x="0" y="-30284"/>
            <a:ext cx="12188825"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F4F48156-7BF1-B569-C9A3-E7D7FA03BD29}"/>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42" y="-37660"/>
            <a:ext cx="12179803" cy="6895660"/>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17409"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61351971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BVTitle_Energiz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
          <a:stretch/>
        </p:blipFill>
        <p:spPr>
          <a:xfrm>
            <a:off x="-4572" y="1"/>
            <a:ext cx="12193397"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0B3D421A-5A9C-EF1C-591D-17CFE29521CF}"/>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1" name="Picture 10">
            <a:extLst>
              <a:ext uri="{FF2B5EF4-FFF2-40B4-BE49-F238E27FC236}">
                <a16:creationId xmlns:a16="http://schemas.microsoft.com/office/drawing/2014/main" id="{51A6812E-95CE-F49D-D7F6-6D2480B9076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343" y="15113"/>
            <a:ext cx="12166296" cy="684532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8133853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3_BVTitle_Breezy">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2" y="0"/>
            <a:ext cx="12188827"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p:nvGrpSpPr>
        <p:grpSpPr>
          <a:xfrm>
            <a:off x="-2" y="0"/>
            <a:ext cx="12188825"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Rectangle 3">
              <a:extLst>
                <a:ext uri="{FF2B5EF4-FFF2-40B4-BE49-F238E27FC236}">
                  <a16:creationId xmlns:a16="http://schemas.microsoft.com/office/drawing/2014/main" id="{61C67B08-99DD-2759-5231-D0E0BBFAD261}"/>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351" y="3950"/>
            <a:ext cx="1220008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4994"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65217368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5104" y="-585101"/>
            <a:ext cx="2768349" cy="8028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500" y="2068904"/>
            <a:ext cx="6093840"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500" y="387956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500" y="440962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144023878"/>
      </p:ext>
    </p:extLst>
  </p:cSld>
  <p:clrMapOvr>
    <a:overrideClrMapping bg1="lt1" tx1="dk1" bg2="lt2" tx2="dk2" accent1="accent1" accent2="accent2" accent3="accent3" accent4="accent4" accent5="accent5" accent6="accent6" hlink="hlink" folHlink="folHlink"/>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5797" y="0"/>
            <a:ext cx="3423028"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79249" y="3711800"/>
            <a:ext cx="3208208"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623" y="1091203"/>
            <a:ext cx="2478649" cy="2478649"/>
          </a:xfrm>
          <a:prstGeom prst="rect">
            <a:avLst/>
          </a:prstGeom>
        </p:spPr>
      </p:pic>
      <p:sp>
        <p:nvSpPr>
          <p:cNvPr id="9" name="Slide Number Placeholder 5">
            <a:extLst>
              <a:ext uri="{FF2B5EF4-FFF2-40B4-BE49-F238E27FC236}">
                <a16:creationId xmlns:a16="http://schemas.microsoft.com/office/drawing/2014/main" id="{4D08B062-5C4E-B314-A834-0B448EA4640B}"/>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441" y="365126"/>
            <a:ext cx="7943395"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441" y="1104901"/>
            <a:ext cx="7943395"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B9890E9-BBCB-2B70-B01D-F4584BF5CC6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4132557837"/>
      </p:ext>
    </p:extLst>
  </p:cSld>
  <p:clrMapOvr>
    <a:overrideClrMapping bg1="lt1" tx1="dk1" bg2="lt2" tx2="dk2" accent1="accent1" accent2="accent2" accent3="accent3" accent4="accent4" accent5="accent5" accent6="accent6" hlink="hlink" folHlink="folHlink"/>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29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07" t="34812" r="10260" b="34513"/>
          <a:stretch/>
        </p:blipFill>
        <p:spPr>
          <a:xfrm rot="16200000">
            <a:off x="-2111224" y="2855089"/>
            <a:ext cx="6236473" cy="1147823"/>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163" y="365126"/>
            <a:ext cx="9307063"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163" y="1104901"/>
            <a:ext cx="9307063" cy="5072063"/>
          </a:xfrm>
          <a:prstGeom prst="rect">
            <a:avLst/>
          </a:prstGeom>
        </p:spPr>
        <p:txBody>
          <a:bodyPr vert="horz" lIns="91440" tIns="45720" rIns="91440" bIns="45720" rtlCol="0">
            <a:noAutofit/>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65307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3_Divider_BVBlu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2BD6DA41-9F47-53E9-D5E9-F4036D4579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TextBox 9">
            <a:extLst>
              <a:ext uri="{FF2B5EF4-FFF2-40B4-BE49-F238E27FC236}">
                <a16:creationId xmlns:a16="http://schemas.microsoft.com/office/drawing/2014/main" id="{EC65F70C-6A66-DDE0-D2A8-F92FF1A38EAE}"/>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700266608"/>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156784124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Box 6">
            <a:extLst>
              <a:ext uri="{FF2B5EF4-FFF2-40B4-BE49-F238E27FC236}">
                <a16:creationId xmlns:a16="http://schemas.microsoft.com/office/drawing/2014/main" id="{28E28C79-5D92-FBE8-7BD3-96C37C3264E7}"/>
              </a:ext>
            </a:extLst>
          </p:cNvPr>
          <p:cNvSpPr txBox="1"/>
          <p:nvPr/>
        </p:nvSpPr>
        <p:spPr>
          <a:xfrm>
            <a:off x="182832" y="6583681"/>
            <a:ext cx="6207159"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169675273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3_Title, Content, Take-Away">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5"/>
            <a:ext cx="10959785" cy="435840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Text Placeholder 5">
            <a:extLst>
              <a:ext uri="{FF2B5EF4-FFF2-40B4-BE49-F238E27FC236}">
                <a16:creationId xmlns:a16="http://schemas.microsoft.com/office/drawing/2014/main" id="{77C285B5-C624-4FEC-6ECB-62D24A7E3623}"/>
              </a:ext>
            </a:extLst>
          </p:cNvPr>
          <p:cNvSpPr>
            <a:spLocks noGrp="1"/>
          </p:cNvSpPr>
          <p:nvPr>
            <p:ph type="body" sz="quarter" idx="17" hasCustomPrompt="1"/>
          </p:nvPr>
        </p:nvSpPr>
        <p:spPr>
          <a:xfrm>
            <a:off x="609442" y="5526089"/>
            <a:ext cx="10960420" cy="650875"/>
          </a:xfrm>
        </p:spPr>
        <p:txBody>
          <a:bodyPr anchor="b"/>
          <a:lstStyle>
            <a:lvl1pPr>
              <a:defRPr sz="2399"/>
            </a:lvl1pPr>
          </a:lstStyle>
          <a:p>
            <a:pPr lvl="0"/>
            <a:r>
              <a:rPr lang="en-US"/>
              <a:t>Click to add take-away statement</a:t>
            </a:r>
          </a:p>
        </p:txBody>
      </p:sp>
    </p:spTree>
    <p:extLst>
      <p:ext uri="{BB962C8B-B14F-4D97-AF65-F5344CB8AC3E}">
        <p14:creationId xmlns:p14="http://schemas.microsoft.com/office/powerpoint/2010/main" val="309070657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3_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441" y="365126"/>
            <a:ext cx="10959785"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441" y="1046747"/>
            <a:ext cx="5408791"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0593" y="1046747"/>
            <a:ext cx="5398634" cy="5130216"/>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422049675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23_Content Duo With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366" y="365126"/>
            <a:ext cx="10991861"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366" y="1010657"/>
            <a:ext cx="5418648"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366" y="1495179"/>
            <a:ext cx="5418648"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0593" y="1010657"/>
            <a:ext cx="5398634"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0593" y="1495179"/>
            <a:ext cx="5398634" cy="4694484"/>
          </a:xfrm>
        </p:spPr>
        <p:txBody>
          <a:bodyPr/>
          <a:lstStyle>
            <a:lvl1pPr>
              <a:lnSpc>
                <a:spcPct val="100000"/>
              </a:lnSpc>
              <a:spcBef>
                <a:spcPts val="600"/>
              </a:spcBef>
              <a:defRPr b="0" i="0">
                <a:latin typeface="Roboto" panose="02000000000000000000" pitchFamily="2" charset="0"/>
                <a:ea typeface="Roboto" panose="02000000000000000000" pitchFamily="2" charset="0"/>
              </a:defRPr>
            </a:lvl1pPr>
            <a:lvl2pPr>
              <a:lnSpc>
                <a:spcPct val="100000"/>
              </a:lnSpc>
              <a:spcBef>
                <a:spcPts val="600"/>
              </a:spcBef>
              <a:defRPr b="0" i="0">
                <a:latin typeface="Roboto" panose="02000000000000000000" pitchFamily="2" charset="0"/>
                <a:ea typeface="Roboto" panose="02000000000000000000" pitchFamily="2" charset="0"/>
              </a:defRPr>
            </a:lvl2pPr>
            <a:lvl3pPr>
              <a:lnSpc>
                <a:spcPct val="100000"/>
              </a:lnSpc>
              <a:spcBef>
                <a:spcPts val="600"/>
              </a:spcBef>
              <a:defRPr b="0" i="0">
                <a:latin typeface="Roboto" panose="02000000000000000000" pitchFamily="2" charset="0"/>
                <a:ea typeface="Roboto" panose="02000000000000000000" pitchFamily="2" charset="0"/>
              </a:defRPr>
            </a:lvl3pPr>
            <a:lvl4pPr>
              <a:lnSpc>
                <a:spcPct val="100000"/>
              </a:lnSpc>
              <a:spcBef>
                <a:spcPts val="600"/>
              </a:spcBef>
              <a:defRPr b="0" i="0">
                <a:latin typeface="Roboto" panose="02000000000000000000" pitchFamily="2" charset="0"/>
                <a:ea typeface="Roboto" panose="02000000000000000000" pitchFamily="2" charset="0"/>
              </a:defRPr>
            </a:lvl4pPr>
            <a:lvl5pPr>
              <a:lnSpc>
                <a:spcPct val="100000"/>
              </a:lnSpc>
              <a:spcBef>
                <a:spcPts val="600"/>
              </a:spcBef>
              <a:defRPr b="0" i="0">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52908060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3_Title, Text and Content">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hasCustomPrompt="1"/>
          </p:nvPr>
        </p:nvSpPr>
        <p:spPr>
          <a:xfrm>
            <a:off x="619599" y="457200"/>
            <a:ext cx="4151184" cy="3130952"/>
          </a:xfrm>
        </p:spPr>
        <p:txBody>
          <a:bodyPr anchor="b"/>
          <a:lstStyle>
            <a:lvl1pPr>
              <a:defRPr sz="3399"/>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1838" y="457201"/>
            <a:ext cx="6387388" cy="5403850"/>
          </a:xfrm>
        </p:spPr>
        <p:txBody>
          <a:bodyPr/>
          <a:lstStyle>
            <a:lvl1pPr>
              <a:lnSpc>
                <a:spcPct val="100000"/>
              </a:lnSpc>
              <a:spcBef>
                <a:spcPts val="600"/>
              </a:spcBef>
              <a:defRPr sz="2399" b="0" i="0">
                <a:latin typeface="Roboto" panose="02000000000000000000" pitchFamily="2" charset="0"/>
                <a:ea typeface="Roboto" panose="02000000000000000000" pitchFamily="2" charset="0"/>
              </a:defRPr>
            </a:lvl1pPr>
            <a:lvl2pPr>
              <a:lnSpc>
                <a:spcPct val="100000"/>
              </a:lnSpc>
              <a:spcBef>
                <a:spcPts val="600"/>
              </a:spcBef>
              <a:defRPr sz="1999" b="0" i="0">
                <a:latin typeface="Roboto" panose="02000000000000000000" pitchFamily="2" charset="0"/>
                <a:ea typeface="Roboto" panose="02000000000000000000" pitchFamily="2" charset="0"/>
              </a:defRPr>
            </a:lvl2pPr>
            <a:lvl3pPr>
              <a:lnSpc>
                <a:spcPct val="100000"/>
              </a:lnSpc>
              <a:spcBef>
                <a:spcPts val="600"/>
              </a:spcBef>
              <a:defRPr sz="1799"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5" name="Content Placeholder 2">
            <a:extLst>
              <a:ext uri="{FF2B5EF4-FFF2-40B4-BE49-F238E27FC236}">
                <a16:creationId xmlns:a16="http://schemas.microsoft.com/office/drawing/2014/main" id="{8DE7F7D4-B877-61B8-B5BE-9B53A6E96B7D}"/>
              </a:ext>
            </a:extLst>
          </p:cNvPr>
          <p:cNvSpPr>
            <a:spLocks noGrp="1"/>
          </p:cNvSpPr>
          <p:nvPr>
            <p:ph idx="17"/>
          </p:nvPr>
        </p:nvSpPr>
        <p:spPr>
          <a:xfrm>
            <a:off x="619599" y="3854370"/>
            <a:ext cx="4151184"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58657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BVTitle_TowerPower">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88825"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a:extLst>
              <a:ext uri="{FF2B5EF4-FFF2-40B4-BE49-F238E27FC236}">
                <a16:creationId xmlns:a16="http://schemas.microsoft.com/office/drawing/2014/main" id="{BEC3B484-67D1-6FD0-125B-00D1C34584C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34" y="10912"/>
            <a:ext cx="12179591"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2415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353483723"/>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3_Title, Text and Picture">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28809" y="0"/>
            <a:ext cx="6260016" cy="59807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598"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19598"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95352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4_Title, Text and Picture_Reversed">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1" y="0"/>
            <a:ext cx="6260016" cy="59807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599709" y="457200"/>
            <a:ext cx="4969518" cy="3130952"/>
          </a:xfrm>
        </p:spPr>
        <p:txBody>
          <a:bodyPr anchor="b"/>
          <a:lstStyle>
            <a:lvl1pPr>
              <a:defRPr sz="3399"/>
            </a:lvl1pPr>
          </a:lstStyle>
          <a:p>
            <a:r>
              <a:rPr lang="en-US"/>
              <a:t>Click to edit</a:t>
            </a:r>
            <a:br>
              <a:rPr lang="en-US"/>
            </a:br>
            <a:r>
              <a:rPr lang="en-US"/>
              <a:t>Master title style</a:t>
            </a:r>
          </a:p>
        </p:txBody>
      </p:sp>
      <p:sp>
        <p:nvSpPr>
          <p:cNvPr id="2" name="Content Placeholder 2">
            <a:extLst>
              <a:ext uri="{FF2B5EF4-FFF2-40B4-BE49-F238E27FC236}">
                <a16:creationId xmlns:a16="http://schemas.microsoft.com/office/drawing/2014/main" id="{D5023C60-EACB-124E-E1C5-5EDF0F5F279F}"/>
              </a:ext>
            </a:extLst>
          </p:cNvPr>
          <p:cNvSpPr>
            <a:spLocks noGrp="1"/>
          </p:cNvSpPr>
          <p:nvPr>
            <p:ph idx="1"/>
          </p:nvPr>
        </p:nvSpPr>
        <p:spPr>
          <a:xfrm>
            <a:off x="6599709" y="3854370"/>
            <a:ext cx="4969518" cy="2126378"/>
          </a:xfrm>
        </p:spPr>
        <p:txBody>
          <a:bodyPr/>
          <a:lstStyle>
            <a:lvl1pPr>
              <a:lnSpc>
                <a:spcPct val="100000"/>
              </a:lnSpc>
              <a:spcBef>
                <a:spcPts val="600"/>
              </a:spcBef>
              <a:defRPr sz="1600" b="0" i="0">
                <a:latin typeface="Roboto" panose="02000000000000000000" pitchFamily="2" charset="0"/>
                <a:ea typeface="Roboto" panose="02000000000000000000" pitchFamily="2" charset="0"/>
              </a:defRPr>
            </a:lvl1pPr>
            <a:lvl2pPr>
              <a:lnSpc>
                <a:spcPct val="100000"/>
              </a:lnSpc>
              <a:spcBef>
                <a:spcPts val="600"/>
              </a:spcBef>
              <a:defRPr sz="1600" b="0" i="0">
                <a:latin typeface="Roboto" panose="02000000000000000000" pitchFamily="2" charset="0"/>
                <a:ea typeface="Roboto" panose="02000000000000000000" pitchFamily="2" charset="0"/>
              </a:defRPr>
            </a:lvl2pPr>
            <a:lvl3pPr>
              <a:lnSpc>
                <a:spcPct val="100000"/>
              </a:lnSpc>
              <a:spcBef>
                <a:spcPts val="600"/>
              </a:spcBef>
              <a:defRPr sz="1600" b="0" i="0">
                <a:latin typeface="Roboto" panose="02000000000000000000" pitchFamily="2" charset="0"/>
                <a:ea typeface="Roboto" panose="02000000000000000000" pitchFamily="2" charset="0"/>
              </a:defRPr>
            </a:lvl3pPr>
            <a:lvl4pPr>
              <a:lnSpc>
                <a:spcPct val="100000"/>
              </a:lnSpc>
              <a:spcBef>
                <a:spcPts val="600"/>
              </a:spcBef>
              <a:defRPr sz="1600" b="0" i="0">
                <a:latin typeface="Roboto" panose="02000000000000000000" pitchFamily="2" charset="0"/>
                <a:ea typeface="Roboto" panose="02000000000000000000" pitchFamily="2" charset="0"/>
              </a:defRPr>
            </a:lvl4pPr>
            <a:lvl5pPr>
              <a:lnSpc>
                <a:spcPct val="100000"/>
              </a:lnSpc>
              <a:spcBef>
                <a:spcPts val="600"/>
              </a:spcBef>
              <a:defRPr sz="1600" b="0" i="0">
                <a:latin typeface="Roboto" panose="02000000000000000000" pitchFamily="2" charset="0"/>
                <a:ea typeface="Roboto" panose="02000000000000000000" pitchFamily="2" charset="0"/>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48121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3_Title, Tex and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0"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19"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369"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369" y="1503337"/>
            <a:ext cx="5546948" cy="4673627"/>
          </a:xfrm>
          <a:prstGeom prst="rect">
            <a:avLst/>
          </a:prstGeom>
        </p:spPr>
        <p:txBody>
          <a:bodyPr vert="horz" lIns="91440" tIns="45720" rIns="91440" bIns="45720" rtlCol="0">
            <a:noAutofit/>
          </a:bodyPr>
          <a:lstStyle>
            <a:lvl1pPr>
              <a:lnSpc>
                <a:spcPct val="100000"/>
              </a:lnSpc>
              <a:spcBef>
                <a:spcPts val="600"/>
              </a:spcBef>
              <a:defRPr>
                <a:solidFill>
                  <a:schemeClr val="bg1"/>
                </a:solidFill>
              </a:defRPr>
            </a:lvl1pPr>
            <a:lvl2pPr>
              <a:lnSpc>
                <a:spcPct val="100000"/>
              </a:lnSpc>
              <a:spcBef>
                <a:spcPts val="600"/>
              </a:spcBef>
              <a:defRPr>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09383"/>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3_Title, Text and Picture_Revers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6094413"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6450782"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6450782" y="1503337"/>
            <a:ext cx="5546948" cy="4673627"/>
          </a:xfrm>
          <a:prstGeom prst="rect">
            <a:avLst/>
          </a:prstGeom>
        </p:spPr>
        <p:txBody>
          <a:bodyPr vert="horz" lIns="91440" tIns="45720" rIns="91440" bIns="45720" rtlCol="0">
            <a:noAutofit/>
          </a:bodyPr>
          <a:lstStyle>
            <a:lvl1pPr>
              <a:lnSpc>
                <a:spcPct val="100000"/>
              </a:lnSpc>
              <a:spcBef>
                <a:spcPts val="600"/>
              </a:spcBef>
              <a:defRPr>
                <a:solidFill>
                  <a:schemeClr val="bg1"/>
                </a:solidFill>
              </a:defRPr>
            </a:lvl1pPr>
            <a:lvl2pPr>
              <a:lnSpc>
                <a:spcPct val="100000"/>
              </a:lnSpc>
              <a:spcBef>
                <a:spcPts val="600"/>
              </a:spcBef>
              <a:defRPr>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0"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Tree>
    <p:extLst>
      <p:ext uri="{BB962C8B-B14F-4D97-AF65-F5344CB8AC3E}">
        <p14:creationId xmlns:p14="http://schemas.microsoft.com/office/powerpoint/2010/main" val="255116776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3_Title and Pictur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11" name="Picture 10">
            <a:extLst>
              <a:ext uri="{FF2B5EF4-FFF2-40B4-BE49-F238E27FC236}">
                <a16:creationId xmlns:a16="http://schemas.microsoft.com/office/drawing/2014/main" id="{736297A3-4390-8539-204C-AD569B9BD89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43624" y="6214401"/>
            <a:ext cx="1812101" cy="688778"/>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1" y="0"/>
            <a:ext cx="5230395"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0394" y="0"/>
            <a:ext cx="6958431"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5" name="Slide Number Placeholder 5">
            <a:extLst>
              <a:ext uri="{FF2B5EF4-FFF2-40B4-BE49-F238E27FC236}">
                <a16:creationId xmlns:a16="http://schemas.microsoft.com/office/drawing/2014/main" id="{B12FDF36-EC20-B9A5-9721-AEE518BF32B2}"/>
              </a:ext>
            </a:extLst>
          </p:cNvPr>
          <p:cNvSpPr>
            <a:spLocks noGrp="1"/>
          </p:cNvSpPr>
          <p:nvPr>
            <p:ph type="sldNum" sz="quarter" idx="16"/>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882" y="2573748"/>
            <a:ext cx="4617292"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spTree>
    <p:extLst>
      <p:ext uri="{BB962C8B-B14F-4D97-AF65-F5344CB8AC3E}">
        <p14:creationId xmlns:p14="http://schemas.microsoft.com/office/powerpoint/2010/main" val="103937289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83" y="45179"/>
            <a:ext cx="12188825" cy="6812821"/>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194201080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Blank Page">
    <p:bg bwMode="gray">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
            <a:extLst>
              <a:ext uri="{FF2B5EF4-FFF2-40B4-BE49-F238E27FC236}">
                <a16:creationId xmlns:a16="http://schemas.microsoft.com/office/drawing/2014/main" id="{3CD00089-EBC3-DBC9-E20F-11132FC953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83" y="45179"/>
            <a:ext cx="12188825" cy="6812821"/>
          </a:xfrm>
          <a:prstGeom prst="rect">
            <a:avLst/>
          </a:prstGeom>
        </p:spPr>
      </p:pic>
      <p:pic>
        <p:nvPicPr>
          <p:cNvPr id="3" name="Picture 2">
            <a:extLst>
              <a:ext uri="{FF2B5EF4-FFF2-40B4-BE49-F238E27FC236}">
                <a16:creationId xmlns:a16="http://schemas.microsoft.com/office/drawing/2014/main" id="{70E60AD8-1828-F829-1122-46780099A77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4" name="Slide Number Placeholder 5">
            <a:extLst>
              <a:ext uri="{FF2B5EF4-FFF2-40B4-BE49-F238E27FC236}">
                <a16:creationId xmlns:a16="http://schemas.microsoft.com/office/drawing/2014/main" id="{801C2E26-4CE3-2D3B-6A56-2BAA0E3F6425}"/>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279810674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545" y="2051613"/>
            <a:ext cx="8608742"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i="0">
                <a:solidFill>
                  <a:schemeClr val="bg1"/>
                </a:solidFill>
                <a:latin typeface="Roboto Light" panose="02000000000000000000" pitchFamily="2" charset="0"/>
                <a:ea typeface="Roboto Light" panose="02000000000000000000" pitchFamily="2" charset="0"/>
              </a:rPr>
              <a:t>Discussion</a:t>
            </a:r>
          </a:p>
        </p:txBody>
      </p:sp>
    </p:spTree>
    <p:extLst>
      <p:ext uri="{BB962C8B-B14F-4D97-AF65-F5344CB8AC3E}">
        <p14:creationId xmlns:p14="http://schemas.microsoft.com/office/powerpoint/2010/main" val="1633516082"/>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6BCC9F-9C87-848F-DF5B-A2BA6010E0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0792" y="2294766"/>
            <a:ext cx="7594322" cy="1859886"/>
          </a:xfrm>
          <a:prstGeom prst="rect">
            <a:avLst/>
          </a:prstGeom>
        </p:spPr>
        <p:txBody>
          <a:bodyPr lIns="0" tIns="0" rIns="0" bIns="0" anchor="ctr" anchorCtr="0"/>
          <a:lstStyle>
            <a:lvl1pPr marL="0" indent="0" algn="l">
              <a:lnSpc>
                <a:spcPct val="90000"/>
              </a:lnSpc>
              <a:spcBef>
                <a:spcPts val="600"/>
              </a:spcBef>
              <a:buNone/>
              <a:defRPr sz="3599" b="0" i="0">
                <a:solidFill>
                  <a:schemeClr val="bg1"/>
                </a:solidFill>
                <a:latin typeface="Roboto Light" panose="02000000000000000000" pitchFamily="2" charset="0"/>
                <a:ea typeface="Roboto Light" panose="02000000000000000000" pitchFamily="2" charset="0"/>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28617302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Standard Layout">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Slide Number Placeholder 3"/>
          <p:cNvSpPr>
            <a:spLocks noGrp="1"/>
          </p:cNvSpPr>
          <p:nvPr>
            <p:ph type="sldNum" sz="quarter" idx="11"/>
          </p:nvPr>
        </p:nvSpPr>
        <p:spPr/>
        <p:txBody>
          <a:bodyPr/>
          <a:lstStyle/>
          <a:p>
            <a:fld id="{A08E85BA-D0D6-0A41-B6B8-B19AB1C7112C}" type="slidenum">
              <a:rPr lang="en-US" smtClean="0"/>
              <a:pPr/>
              <a:t>‹#›</a:t>
            </a:fld>
            <a:endParaRPr lang="en-US"/>
          </a:p>
        </p:txBody>
      </p:sp>
      <p:pic>
        <p:nvPicPr>
          <p:cNvPr id="5" name="Picture 4">
            <a:extLst>
              <a:ext uri="{FF2B5EF4-FFF2-40B4-BE49-F238E27FC236}">
                <a16:creationId xmlns:a16="http://schemas.microsoft.com/office/drawing/2014/main" id="{4CDB8A90-E778-8966-368F-D3BD40D202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pic>
        <p:nvPicPr>
          <p:cNvPr id="6" name="Picture 5" descr="Graphical user interface">
            <a:extLst>
              <a:ext uri="{FF2B5EF4-FFF2-40B4-BE49-F238E27FC236}">
                <a16:creationId xmlns:a16="http://schemas.microsoft.com/office/drawing/2014/main" id="{E881CB72-B983-900D-707D-DE9425D6ACD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80" y="45179"/>
            <a:ext cx="12188825" cy="6812821"/>
          </a:xfrm>
          <a:prstGeom prst="rect">
            <a:avLst/>
          </a:prstGeom>
        </p:spPr>
      </p:pic>
    </p:spTree>
    <p:extLst>
      <p:ext uri="{BB962C8B-B14F-4D97-AF65-F5344CB8AC3E}">
        <p14:creationId xmlns:p14="http://schemas.microsoft.com/office/powerpoint/2010/main" val="11488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3_BVTitle_Charged1">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p:nvGrpSpPr>
        <p:grpSpPr>
          <a:xfrm>
            <a:off x="0" y="0"/>
            <a:ext cx="12188825"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E7B7F618-46B9-C592-758A-02AEEBD16D76}"/>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293" y="8088"/>
            <a:ext cx="12212351"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14924" y="-1022847"/>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950721214"/>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8D21-C93A-8AE8-DE1E-27CC2EB98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2F41D-7D57-6A66-DC2A-34D1611F0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3333B-3370-36E7-43A0-53292AD6FD14}"/>
              </a:ext>
            </a:extLst>
          </p:cNvPr>
          <p:cNvSpPr>
            <a:spLocks noGrp="1"/>
          </p:cNvSpPr>
          <p:nvPr>
            <p:ph type="dt" sz="half" idx="10"/>
          </p:nvPr>
        </p:nvSpPr>
        <p:spPr/>
        <p:txBody>
          <a:bodyPr/>
          <a:lstStyle/>
          <a:p>
            <a:fld id="{4F7C5BA6-057C-4A10-AFCA-76368BE5D025}" type="datetimeFigureOut">
              <a:rPr lang="en-US" smtClean="0"/>
              <a:t>7/10/2025</a:t>
            </a:fld>
            <a:endParaRPr lang="en-US"/>
          </a:p>
        </p:txBody>
      </p:sp>
      <p:sp>
        <p:nvSpPr>
          <p:cNvPr id="5" name="Footer Placeholder 4">
            <a:extLst>
              <a:ext uri="{FF2B5EF4-FFF2-40B4-BE49-F238E27FC236}">
                <a16:creationId xmlns:a16="http://schemas.microsoft.com/office/drawing/2014/main" id="{698B01CF-AB29-7BA8-3FF5-E5A064D01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92D5B-0C26-EADA-A6D1-3941E72CAC66}"/>
              </a:ext>
            </a:extLst>
          </p:cNvPr>
          <p:cNvSpPr>
            <a:spLocks noGrp="1"/>
          </p:cNvSpPr>
          <p:nvPr>
            <p:ph type="sldNum" sz="quarter" idx="12"/>
          </p:nvPr>
        </p:nvSpPr>
        <p:spPr/>
        <p:txBody>
          <a:bodyPr/>
          <a:lstStyle/>
          <a:p>
            <a:fld id="{237B7E4A-F5BF-44C2-B3A8-A54F61129742}" type="slidenum">
              <a:rPr lang="en-US" smtClean="0"/>
              <a:t>‹#›</a:t>
            </a:fld>
            <a:endParaRPr lang="en-US"/>
          </a:p>
        </p:txBody>
      </p:sp>
    </p:spTree>
    <p:extLst>
      <p:ext uri="{BB962C8B-B14F-4D97-AF65-F5344CB8AC3E}">
        <p14:creationId xmlns:p14="http://schemas.microsoft.com/office/powerpoint/2010/main" val="2782209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0AE9-DA31-46DB-8006-F6C0936D619B}"/>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C87DB15-4D1E-B57A-9554-DD5C1B740743}"/>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1172A7-578F-61DD-0A27-6B1AB21A77D6}"/>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6F0E4260-E52D-D463-03AE-C2BBB8F18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A2921-38D1-7E69-B47F-774CF29962C8}"/>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2056971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34FE-3070-818D-A945-76E95656D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4B00C-E170-8F25-742C-D50F38AFD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7C30D-BF5D-64AE-9A75-05DCBC43C282}"/>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46FBEC69-C1D9-BD70-5824-1BEC055C8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53539-7403-16D5-8BC4-268A34E49419}"/>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541783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276E-4003-9F18-E92A-59F5708A39E8}"/>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F1042D08-C01D-592F-164E-23F8142417DA}"/>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6CFD0D-0DCB-55B0-0EDA-306F7B89FA75}"/>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D0DDDEE7-6687-B98E-3E62-128D7F213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524ED-A8D6-A513-0ED2-2D71E1D90027}"/>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2742249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5859-BBAD-E9C2-63EA-C21FC6686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86785-CB75-DBCB-FE4A-6AF4D318B0CE}"/>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C00E20-7ACF-EFF0-6BF8-E0891820C50E}"/>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C7E3B-6382-524A-31DA-FEEAA6ED462F}"/>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6" name="Footer Placeholder 5">
            <a:extLst>
              <a:ext uri="{FF2B5EF4-FFF2-40B4-BE49-F238E27FC236}">
                <a16:creationId xmlns:a16="http://schemas.microsoft.com/office/drawing/2014/main" id="{2020A03D-802C-F1E2-EF53-538441E8C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B2743-2A5A-4665-4FBF-0CC59C805CC6}"/>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942326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0BBD-20AF-C75F-9C92-4231ADD938D8}"/>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3EBD3-12EE-3D9A-54CC-0586435E59F5}"/>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AC84D-D926-FFC9-D29A-E93349DE774D}"/>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31B59-0279-D61C-8C65-0A2EF9DC3E8F}"/>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C45F9-18BD-C63B-0ADC-7DFC74F15352}"/>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3E976B-ADD0-EE18-5EDD-D138A05E4027}"/>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8" name="Footer Placeholder 7">
            <a:extLst>
              <a:ext uri="{FF2B5EF4-FFF2-40B4-BE49-F238E27FC236}">
                <a16:creationId xmlns:a16="http://schemas.microsoft.com/office/drawing/2014/main" id="{4B4AE582-09A9-688B-F9B3-1143AFF5A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3FACC3-53F4-5AF1-D417-370A55F6B829}"/>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3314734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A04B-596F-5725-CCBE-8F8098210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D7E14B-1021-B0DC-FF9C-6650C619E80F}"/>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4" name="Footer Placeholder 3">
            <a:extLst>
              <a:ext uri="{FF2B5EF4-FFF2-40B4-BE49-F238E27FC236}">
                <a16:creationId xmlns:a16="http://schemas.microsoft.com/office/drawing/2014/main" id="{2B1FDA60-EE01-6D44-DEEB-911C18E0E5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8CDE0-A17B-B6F1-7217-FFA3617262E9}"/>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925572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FC806-AA76-C184-686B-6C868D423B02}"/>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3" name="Footer Placeholder 2">
            <a:extLst>
              <a:ext uri="{FF2B5EF4-FFF2-40B4-BE49-F238E27FC236}">
                <a16:creationId xmlns:a16="http://schemas.microsoft.com/office/drawing/2014/main" id="{9326F934-1262-5534-611B-926D12C02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286B4D-5900-23C6-D699-7B787E563E94}"/>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201044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1908-E162-4EBA-FD46-C46A6A79F8AA}"/>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0C1B5C7-B1EF-6DC4-E119-3509B4097C4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DD35ED-3B40-ACF6-DDE0-619FD00DB845}"/>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80BDC-BBED-10B9-7B35-10F446CBBFAD}"/>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6" name="Footer Placeholder 5">
            <a:extLst>
              <a:ext uri="{FF2B5EF4-FFF2-40B4-BE49-F238E27FC236}">
                <a16:creationId xmlns:a16="http://schemas.microsoft.com/office/drawing/2014/main" id="{085395D2-7AB2-2F13-D6CC-B4C70437C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4EE67-BE20-BA9B-B6ED-8B41B1649B45}"/>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67626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4625-F014-390C-815F-F4A88B1891A6}"/>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64B0D26C-F9FA-F4C3-5604-919901841EA9}"/>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ACC62B26-CEFF-E246-F66C-57CD2E8AA8C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63BCA-2A80-BBB6-DD1A-7A5C3B0B8F48}"/>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6" name="Footer Placeholder 5">
            <a:extLst>
              <a:ext uri="{FF2B5EF4-FFF2-40B4-BE49-F238E27FC236}">
                <a16:creationId xmlns:a16="http://schemas.microsoft.com/office/drawing/2014/main" id="{F2CE6286-DEC6-3CB5-34D9-EF860B9E8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C67D2-0307-568B-FDD9-5B6370E5E798}"/>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6770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3_BVTitle_Charged2">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88825"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p:nvGrpSpPr>
        <p:grpSpPr>
          <a:xfrm>
            <a:off x="0" y="6962"/>
            <a:ext cx="12188825"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userDrawn="1"/>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47" y="7110"/>
            <a:ext cx="12155030"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624581876"/>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B897-A0ED-E3F5-BE66-69778CD5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B8F893-08C0-569C-8995-5D19214896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72A31-350C-31D7-ED4D-80C83CFE9893}"/>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C4720F62-5388-4663-FFA2-075DA3412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198BC-C76B-2DFB-99EB-E80B2A243297}"/>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2440050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1C0953-6AF4-BC00-A01F-447D5C18AACE}"/>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29816-5233-2727-C507-7FB293013C58}"/>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7611E-B8A2-1AAF-F008-B4891A35E53A}"/>
              </a:ext>
            </a:extLst>
          </p:cNvPr>
          <p:cNvSpPr>
            <a:spLocks noGrp="1"/>
          </p:cNvSpPr>
          <p:nvPr>
            <p:ph type="dt" sz="half" idx="10"/>
          </p:nvPr>
        </p:nvSpPr>
        <p:spPr/>
        <p:txBody>
          <a:body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E655D32F-BCFD-E499-2308-617184FA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7BB10-1DB5-A1BB-0F5E-C26D4AD80246}"/>
              </a:ext>
            </a:extLst>
          </p:cNvPr>
          <p:cNvSpPr>
            <a:spLocks noGrp="1"/>
          </p:cNvSpPr>
          <p:nvPr>
            <p:ph type="sldNum" sz="quarter" idx="12"/>
          </p:nvPr>
        </p:nvSpPr>
        <p:spPr/>
        <p:txBody>
          <a:bodyPr/>
          <a:lstStyle/>
          <a:p>
            <a:fld id="{A249153B-A39B-4E6C-9516-C5DDA7879869}" type="slidenum">
              <a:rPr lang="en-US" smtClean="0"/>
              <a:t>‹#›</a:t>
            </a:fld>
            <a:endParaRPr lang="en-US"/>
          </a:p>
        </p:txBody>
      </p:sp>
    </p:spTree>
    <p:extLst>
      <p:ext uri="{BB962C8B-B14F-4D97-AF65-F5344CB8AC3E}">
        <p14:creationId xmlns:p14="http://schemas.microsoft.com/office/powerpoint/2010/main" val="3845276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EB1E-2724-46FE-988F-93CA89A9BBA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AAFBCE94-2A55-436D-B549-BAABE4295CEC}"/>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9FF8E-37A3-4099-BDC0-76601CC1E0B7}"/>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C9649992-AC9B-4F26-8455-759A20B5A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3E4C6-C394-4FC9-B682-5D7D93A5C493}"/>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39119161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E263-253C-4780-B06D-FD92F4423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F8171-0AD2-4E77-971D-355DF10EA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F545-FC25-4500-A672-8F8664312AE4}"/>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9D3C6EC9-D71E-42CD-B9DD-1A755AB2A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81A1-C6E3-4E1C-8B70-3A1C574BFC29}"/>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2603796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F0F9-4B15-4CF4-8171-0A9041CBBBED}"/>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C24F702D-4AC3-48F0-8A59-DC0D8EB16EC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ACF6F2-AE94-4A4B-B416-50A028357B53}"/>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DD9362DB-909B-4005-ABC7-5EA8D7712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4D7CD-AF55-433D-90ED-84378D7F6B3E}"/>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3756317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6DA6-3184-418D-9290-DA6F00F81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40628-BEC9-4F0E-929D-534812D96A0C}"/>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4EC956-7A55-48C5-B680-787E96D7E71C}"/>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47F87C-288F-4A9A-8159-F7255EC7F30D}"/>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6" name="Footer Placeholder 5">
            <a:extLst>
              <a:ext uri="{FF2B5EF4-FFF2-40B4-BE49-F238E27FC236}">
                <a16:creationId xmlns:a16="http://schemas.microsoft.com/office/drawing/2014/main" id="{A4F14AAF-C55D-4488-8A44-ADC91F00E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9DAF5-3E66-4512-BA1E-786831C5E593}"/>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36109731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37A0-CF5D-46CD-B429-D1814B762D85}"/>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6B08B6-AA7A-4F7A-AF4E-0831B07E4B42}"/>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C6761E-2ADA-4E52-91D8-3D07463EAD96}"/>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507EC-95D2-445B-977F-E29664CAA0C0}"/>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AE1F92-A82C-40C0-94CB-BC75AF87FB17}"/>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B0AECA-6586-431C-B12F-F5E0E2252E36}"/>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8" name="Footer Placeholder 7">
            <a:extLst>
              <a:ext uri="{FF2B5EF4-FFF2-40B4-BE49-F238E27FC236}">
                <a16:creationId xmlns:a16="http://schemas.microsoft.com/office/drawing/2014/main" id="{DC4A1E24-498B-48A5-87DF-E576CA54A2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0854C-8AA1-4A7F-AAE3-667B39069331}"/>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1332897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B633-C051-4B6B-AF42-070DDAE81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3021D-7341-4CFD-ACA7-9277D2904046}"/>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4" name="Footer Placeholder 3">
            <a:extLst>
              <a:ext uri="{FF2B5EF4-FFF2-40B4-BE49-F238E27FC236}">
                <a16:creationId xmlns:a16="http://schemas.microsoft.com/office/drawing/2014/main" id="{B341B0E8-7909-4DD1-920D-2F62A2EA8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77BDE-D802-4772-B2E5-3A267E7D0E98}"/>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4086363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CF9A9-E727-457B-B2A1-6CBC8406FA26}"/>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3" name="Footer Placeholder 2">
            <a:extLst>
              <a:ext uri="{FF2B5EF4-FFF2-40B4-BE49-F238E27FC236}">
                <a16:creationId xmlns:a16="http://schemas.microsoft.com/office/drawing/2014/main" id="{B6F5EFC0-9623-436D-9B67-F0D460B41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FC7EC3-0D9C-4785-9BB0-D3603ADD0DF7}"/>
              </a:ext>
            </a:extLst>
          </p:cNvPr>
          <p:cNvSpPr>
            <a:spLocks noGrp="1"/>
          </p:cNvSpPr>
          <p:nvPr>
            <p:ph type="sldNum" sz="quarter" idx="12"/>
          </p:nvPr>
        </p:nvSpPr>
        <p:spPr/>
        <p:txBody>
          <a:bodyPr/>
          <a:lstStyle/>
          <a:p>
            <a:fld id="{554E6255-C0C2-46E5-8B13-74FB9901BC10}" type="slidenum">
              <a:rPr lang="en-US" smtClean="0"/>
              <a:t>‹#›</a:t>
            </a:fld>
            <a:endParaRPr lang="en-US"/>
          </a:p>
        </p:txBody>
      </p:sp>
      <p:sp>
        <p:nvSpPr>
          <p:cNvPr id="7" name="Rectangle 6">
            <a:extLst>
              <a:ext uri="{FF2B5EF4-FFF2-40B4-BE49-F238E27FC236}">
                <a16:creationId xmlns:a16="http://schemas.microsoft.com/office/drawing/2014/main" id="{E0EF1E16-5873-7AFF-C080-D8FE0A5CD093}"/>
              </a:ext>
            </a:extLst>
          </p:cNvPr>
          <p:cNvSpPr/>
          <p:nvPr userDrawn="1"/>
        </p:nvSpPr>
        <p:spPr>
          <a:xfrm>
            <a:off x="98828" y="65903"/>
            <a:ext cx="831805"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1378331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1575-05C0-4457-AF17-67534689BC2B}"/>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34DC7F3-2C81-4EC0-945F-CF67C37BF5AD}"/>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58740-ECA0-4EFF-B379-E0321FE7F2D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F21FCD-2B29-49D4-9407-39154FED1738}"/>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6" name="Footer Placeholder 5">
            <a:extLst>
              <a:ext uri="{FF2B5EF4-FFF2-40B4-BE49-F238E27FC236}">
                <a16:creationId xmlns:a16="http://schemas.microsoft.com/office/drawing/2014/main" id="{4CCA225D-279A-406B-A027-E37B08B28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18D96-DA86-4D5D-B8CB-9A95F7EA2ADE}"/>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382444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3_BVTitle_Fil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
            <a:ext cx="12188824"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userDrawn="1"/>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B8C1E8BC-E636-DA0E-AFC3-0F2525DEE4EE}"/>
                </a:ext>
              </a:extLst>
            </p:cNvPr>
            <p:cNvSpPr/>
            <p:nvPr userDrawn="1"/>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54" y="12837"/>
            <a:ext cx="12188825"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91440" tIns="0" rIns="0" bIns="0" anchor="ctr" anchorCtr="0"/>
          <a:lstStyle>
            <a:lvl1pPr marL="0" indent="0" algn="l">
              <a:lnSpc>
                <a:spcPct val="90000"/>
              </a:lnSpc>
              <a:spcBef>
                <a:spcPts val="0"/>
              </a:spcBef>
              <a:buFontTx/>
              <a:buNone/>
              <a:defRPr sz="1999" b="0" i="0" cap="none" baseline="0">
                <a:solidFill>
                  <a:schemeClr val="tx2"/>
                </a:solidFill>
                <a:latin typeface="Roboto" panose="02000000000000000000" pitchFamily="2" charset="0"/>
                <a:ea typeface="Roboto" panose="02000000000000000000" pitchFamily="2" charset="0"/>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9144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i="0" kern="0" cap="none" baseline="0" dirty="0" smtClean="0">
                <a:solidFill>
                  <a:schemeClr val="tx2"/>
                </a:solidFill>
                <a:latin typeface="Roboto" panose="02000000000000000000" pitchFamily="2" charset="0"/>
                <a:ea typeface="Roboto" panose="02000000000000000000" pitchFamily="2" charset="0"/>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006900147"/>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5A5C-6B8D-4072-950F-AEACE62F5E0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B070CACB-67B9-42E5-A18F-52D20702D5F8}"/>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2714936-DC05-4AB5-83A8-BD9D3AA8DC5E}"/>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62BC1-40DD-422B-B295-574FF0AE9CDE}"/>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6" name="Footer Placeholder 5">
            <a:extLst>
              <a:ext uri="{FF2B5EF4-FFF2-40B4-BE49-F238E27FC236}">
                <a16:creationId xmlns:a16="http://schemas.microsoft.com/office/drawing/2014/main" id="{58E8A015-920E-4EBA-B5BE-C771AF8B3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58F77-B21B-444C-868F-478CAD890537}"/>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280243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75E8-A871-40CD-8E1A-30C3E1A51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D59120-3E5F-40D1-9EFB-4FA4A7FC0A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0C6A5-C9D0-4756-B399-37429BC07CCC}"/>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AEEC0D77-4EA6-44A9-AD53-8BE467C9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9FF27-3EC9-407D-B1B4-B78E9F026A2E}"/>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2155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6CD06A-9BD4-4E76-BA26-6E7961DD4587}"/>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C20D32-BD0E-4074-83AA-32DB56F0ED85}"/>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26A11-E4DF-4571-B6DB-3D47D4C49D9B}"/>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9DFEB75C-D15C-45CD-A66E-24EB0DC28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C7499-6F86-4CAE-9BE7-BF46BC1C3060}"/>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4060693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779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2x1 Headers">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11F3EA59-3833-45A3-8870-854C2250B3BB}"/>
              </a:ext>
            </a:extLst>
          </p:cNvPr>
          <p:cNvSpPr/>
          <p:nvPr userDrawn="1">
            <p:custDataLst>
              <p:tags r:id="rId1"/>
            </p:custDataLst>
          </p:nvPr>
        </p:nvSpPr>
        <p:spPr>
          <a:xfrm>
            <a:off x="0" y="0"/>
            <a:ext cx="16929"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AA783274-275F-435B-9DD9-2D3BC0DF66E8}"/>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550F67E-FA69-44A9-9C98-223CDDCDFF92}"/>
              </a:ext>
            </a:extLst>
          </p:cNvPr>
          <p:cNvSpPr>
            <a:spLocks noGrp="1"/>
          </p:cNvSpPr>
          <p:nvPr>
            <p:ph type="body" sz="quarter" idx="11"/>
          </p:nvPr>
        </p:nvSpPr>
        <p:spPr>
          <a:xfrm>
            <a:off x="609441" y="1393696"/>
            <a:ext cx="5484971"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0EEBE9F-6FA9-4428-880A-5963976AC3BA}"/>
              </a:ext>
            </a:extLst>
          </p:cNvPr>
          <p:cNvCxnSpPr/>
          <p:nvPr userDrawn="1"/>
        </p:nvCxnSpPr>
        <p:spPr>
          <a:xfrm>
            <a:off x="609441" y="13936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53A861A0-9AED-484F-9196-83DE832026FA}"/>
              </a:ext>
            </a:extLst>
          </p:cNvPr>
          <p:cNvSpPr>
            <a:spLocks noGrp="1"/>
          </p:cNvSpPr>
          <p:nvPr>
            <p:ph type="body" sz="quarter" idx="13"/>
          </p:nvPr>
        </p:nvSpPr>
        <p:spPr>
          <a:xfrm>
            <a:off x="609441" y="11160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02E0C730-BED1-41EB-A45B-9B57048FA6C3}"/>
              </a:ext>
            </a:extLst>
          </p:cNvPr>
          <p:cNvCxnSpPr/>
          <p:nvPr userDrawn="1"/>
        </p:nvCxnSpPr>
        <p:spPr>
          <a:xfrm>
            <a:off x="6399133" y="13936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ABC135C9-865D-47F5-BFB6-86D58F3B79A6}"/>
              </a:ext>
            </a:extLst>
          </p:cNvPr>
          <p:cNvSpPr>
            <a:spLocks noGrp="1"/>
          </p:cNvSpPr>
          <p:nvPr>
            <p:ph type="body" sz="quarter" idx="14"/>
          </p:nvPr>
        </p:nvSpPr>
        <p:spPr>
          <a:xfrm>
            <a:off x="6399133" y="11160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17" name="Text Placeholder 6">
            <a:extLst>
              <a:ext uri="{FF2B5EF4-FFF2-40B4-BE49-F238E27FC236}">
                <a16:creationId xmlns:a16="http://schemas.microsoft.com/office/drawing/2014/main" id="{AAD65AED-8F36-4715-ACF8-957DAF18854B}"/>
              </a:ext>
            </a:extLst>
          </p:cNvPr>
          <p:cNvSpPr>
            <a:spLocks noGrp="1"/>
          </p:cNvSpPr>
          <p:nvPr>
            <p:ph type="body" sz="quarter" idx="17"/>
          </p:nvPr>
        </p:nvSpPr>
        <p:spPr>
          <a:xfrm>
            <a:off x="6399133" y="13936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F54F61F3-F049-4B15-B1FF-A3BE4C4737D2}"/>
              </a:ext>
            </a:extLst>
          </p:cNvPr>
          <p:cNvSpPr>
            <a:spLocks noGrp="1"/>
          </p:cNvSpPr>
          <p:nvPr>
            <p:ph type="body" sz="quarter" idx="19"/>
          </p:nvPr>
        </p:nvSpPr>
        <p:spPr>
          <a:xfrm>
            <a:off x="6399133" y="41368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C65C2C36-656B-4DBC-A2EB-1DD04F7680B8}"/>
              </a:ext>
            </a:extLst>
          </p:cNvPr>
          <p:cNvCxnSpPr/>
          <p:nvPr userDrawn="1"/>
        </p:nvCxnSpPr>
        <p:spPr>
          <a:xfrm>
            <a:off x="6399133" y="41368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C717A7C5-04FA-4004-9D95-1F0DDC44A2E1}"/>
              </a:ext>
            </a:extLst>
          </p:cNvPr>
          <p:cNvSpPr>
            <a:spLocks noGrp="1"/>
          </p:cNvSpPr>
          <p:nvPr>
            <p:ph type="body" sz="quarter" idx="20"/>
          </p:nvPr>
        </p:nvSpPr>
        <p:spPr>
          <a:xfrm>
            <a:off x="6399133" y="38592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21" name="TextBox 20">
            <a:extLst>
              <a:ext uri="{FF2B5EF4-FFF2-40B4-BE49-F238E27FC236}">
                <a16:creationId xmlns:a16="http://schemas.microsoft.com/office/drawing/2014/main" id="{6F9004C8-5D97-43F4-A0F6-9E3C93B8ACEA}"/>
              </a:ext>
            </a:extLst>
          </p:cNvPr>
          <p:cNvSpPr txBox="1"/>
          <p:nvPr userDrawn="1"/>
        </p:nvSpPr>
        <p:spPr>
          <a:xfrm>
            <a:off x="10600215" y="6566295"/>
            <a:ext cx="1283890" cy="153888"/>
          </a:xfrm>
          <a:prstGeom prst="rect">
            <a:avLst/>
          </a:prstGeom>
          <a:noFill/>
        </p:spPr>
        <p:txBody>
          <a:bodyPr wrap="square" lIns="0" tIns="0" rIns="0" bIns="0" rtlCol="0">
            <a:spAutoFit/>
          </a:bodyPr>
          <a:lstStyle/>
          <a:p>
            <a:pPr algn="r"/>
            <a:fld id="{2BD7B38D-76DE-46F5-AD2A-CA5595D0F62C}" type="slidenum">
              <a:rPr lang="en-US" sz="1000" b="1" smtClean="0">
                <a:solidFill>
                  <a:schemeClr val="bg1"/>
                </a:solidFill>
                <a:latin typeface="Century Gothic" panose="020B0502020202020204" pitchFamily="34" charset="0"/>
              </a:rPr>
              <a:pPr algn="r"/>
              <a:t>‹#›</a:t>
            </a:fld>
            <a:endParaRPr lang="en-US" sz="1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04119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x2 Headers">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1BE089BC-739A-41B4-B5B7-DCAB7832DCD0}"/>
              </a:ext>
            </a:extLst>
          </p:cNvPr>
          <p:cNvSpPr/>
          <p:nvPr userDrawn="1">
            <p:custDataLst>
              <p:tags r:id="rId1"/>
            </p:custDataLst>
          </p:nvPr>
        </p:nvSpPr>
        <p:spPr>
          <a:xfrm>
            <a:off x="0" y="0"/>
            <a:ext cx="16929"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AA783274-275F-435B-9DD9-2D3BC0DF66E8}"/>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550F67E-FA69-44A9-9C98-223CDDCDFF92}"/>
              </a:ext>
            </a:extLst>
          </p:cNvPr>
          <p:cNvSpPr>
            <a:spLocks noGrp="1"/>
          </p:cNvSpPr>
          <p:nvPr>
            <p:ph type="body" sz="quarter" idx="11"/>
          </p:nvPr>
        </p:nvSpPr>
        <p:spPr>
          <a:xfrm>
            <a:off x="609441" y="13936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0EEBE9F-6FA9-4428-880A-5963976AC3BA}"/>
              </a:ext>
            </a:extLst>
          </p:cNvPr>
          <p:cNvCxnSpPr/>
          <p:nvPr userDrawn="1"/>
        </p:nvCxnSpPr>
        <p:spPr>
          <a:xfrm>
            <a:off x="609441" y="13936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53A861A0-9AED-484F-9196-83DE832026FA}"/>
              </a:ext>
            </a:extLst>
          </p:cNvPr>
          <p:cNvSpPr>
            <a:spLocks noGrp="1"/>
          </p:cNvSpPr>
          <p:nvPr>
            <p:ph type="body" sz="quarter" idx="13"/>
          </p:nvPr>
        </p:nvSpPr>
        <p:spPr>
          <a:xfrm>
            <a:off x="609441" y="11160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5B3B7DAD-9966-4835-B292-5D126434B917}"/>
              </a:ext>
            </a:extLst>
          </p:cNvPr>
          <p:cNvSpPr>
            <a:spLocks noGrp="1"/>
          </p:cNvSpPr>
          <p:nvPr>
            <p:ph type="body" sz="quarter" idx="15"/>
          </p:nvPr>
        </p:nvSpPr>
        <p:spPr>
          <a:xfrm>
            <a:off x="609441" y="41368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7AE2CAE7-E983-4673-A14A-5BBFF10CFF3F}"/>
              </a:ext>
            </a:extLst>
          </p:cNvPr>
          <p:cNvCxnSpPr/>
          <p:nvPr userDrawn="1"/>
        </p:nvCxnSpPr>
        <p:spPr>
          <a:xfrm>
            <a:off x="609441" y="41368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1EF33B20-FB0D-406B-9D7E-7EC68699171C}"/>
              </a:ext>
            </a:extLst>
          </p:cNvPr>
          <p:cNvSpPr>
            <a:spLocks noGrp="1"/>
          </p:cNvSpPr>
          <p:nvPr>
            <p:ph type="body" sz="quarter" idx="16"/>
          </p:nvPr>
        </p:nvSpPr>
        <p:spPr>
          <a:xfrm>
            <a:off x="609441" y="38592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19" name="Text Placeholder 6">
            <a:extLst>
              <a:ext uri="{FF2B5EF4-FFF2-40B4-BE49-F238E27FC236}">
                <a16:creationId xmlns:a16="http://schemas.microsoft.com/office/drawing/2014/main" id="{286E1F9A-0E3A-47AA-BF00-FA90C30B7E09}"/>
              </a:ext>
            </a:extLst>
          </p:cNvPr>
          <p:cNvSpPr>
            <a:spLocks noGrp="1"/>
          </p:cNvSpPr>
          <p:nvPr>
            <p:ph type="body" sz="quarter" idx="17"/>
          </p:nvPr>
        </p:nvSpPr>
        <p:spPr>
          <a:xfrm>
            <a:off x="6399133" y="13936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a:extLst>
              <a:ext uri="{FF2B5EF4-FFF2-40B4-BE49-F238E27FC236}">
                <a16:creationId xmlns:a16="http://schemas.microsoft.com/office/drawing/2014/main" id="{4BF40B25-0531-4CA8-82B4-962D0CC651C0}"/>
              </a:ext>
            </a:extLst>
          </p:cNvPr>
          <p:cNvCxnSpPr/>
          <p:nvPr userDrawn="1"/>
        </p:nvCxnSpPr>
        <p:spPr>
          <a:xfrm>
            <a:off x="6399133" y="13936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B6E4718E-4449-4E34-B59B-4D39BB1396C4}"/>
              </a:ext>
            </a:extLst>
          </p:cNvPr>
          <p:cNvSpPr>
            <a:spLocks noGrp="1"/>
          </p:cNvSpPr>
          <p:nvPr>
            <p:ph type="body" sz="quarter" idx="18"/>
          </p:nvPr>
        </p:nvSpPr>
        <p:spPr>
          <a:xfrm>
            <a:off x="6399133" y="11160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22" name="Text Placeholder 6">
            <a:extLst>
              <a:ext uri="{FF2B5EF4-FFF2-40B4-BE49-F238E27FC236}">
                <a16:creationId xmlns:a16="http://schemas.microsoft.com/office/drawing/2014/main" id="{C4CDA559-20A6-4136-AF6F-0333F470AE81}"/>
              </a:ext>
            </a:extLst>
          </p:cNvPr>
          <p:cNvSpPr>
            <a:spLocks noGrp="1"/>
          </p:cNvSpPr>
          <p:nvPr>
            <p:ph type="body" sz="quarter" idx="19"/>
          </p:nvPr>
        </p:nvSpPr>
        <p:spPr>
          <a:xfrm>
            <a:off x="6399133" y="4136896"/>
            <a:ext cx="5484971"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a:extLst>
              <a:ext uri="{FF2B5EF4-FFF2-40B4-BE49-F238E27FC236}">
                <a16:creationId xmlns:a16="http://schemas.microsoft.com/office/drawing/2014/main" id="{79047195-21EC-4AD2-8FB3-1E5F1B17F401}"/>
              </a:ext>
            </a:extLst>
          </p:cNvPr>
          <p:cNvCxnSpPr/>
          <p:nvPr userDrawn="1"/>
        </p:nvCxnSpPr>
        <p:spPr>
          <a:xfrm>
            <a:off x="6399133" y="4136896"/>
            <a:ext cx="54849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DE1B33F8-5F2A-4397-BBA5-60F0D36812E7}"/>
              </a:ext>
            </a:extLst>
          </p:cNvPr>
          <p:cNvSpPr>
            <a:spLocks noGrp="1"/>
          </p:cNvSpPr>
          <p:nvPr>
            <p:ph type="body" sz="quarter" idx="20"/>
          </p:nvPr>
        </p:nvSpPr>
        <p:spPr>
          <a:xfrm>
            <a:off x="6399133" y="3859213"/>
            <a:ext cx="5484971" cy="277812"/>
          </a:xfrm>
        </p:spPr>
        <p:txBody>
          <a:bodyPr/>
          <a:lstStyle>
            <a:lvl1pPr marL="0" indent="0" algn="ctr">
              <a:buNone/>
              <a:defRPr b="1">
                <a:solidFill>
                  <a:schemeClr val="bg2"/>
                </a:solidFill>
                <a:latin typeface="Century Gothic" panose="020B0502020202020204" pitchFamily="34" charset="0"/>
                <a:cs typeface="Helvetica" panose="020B0604020202020204" pitchFamily="34" charset="0"/>
              </a:defRPr>
            </a:lvl1pPr>
          </a:lstStyle>
          <a:p>
            <a:pPr lvl="0"/>
            <a:r>
              <a:rPr lang="en-US"/>
              <a:t>Click to edit Master text styles</a:t>
            </a:r>
          </a:p>
        </p:txBody>
      </p:sp>
      <p:sp>
        <p:nvSpPr>
          <p:cNvPr id="27" name="TextBox 26">
            <a:extLst>
              <a:ext uri="{FF2B5EF4-FFF2-40B4-BE49-F238E27FC236}">
                <a16:creationId xmlns:a16="http://schemas.microsoft.com/office/drawing/2014/main" id="{16AEF4A1-0652-4246-BF16-5F8BF13F3101}"/>
              </a:ext>
            </a:extLst>
          </p:cNvPr>
          <p:cNvSpPr txBox="1"/>
          <p:nvPr userDrawn="1"/>
        </p:nvSpPr>
        <p:spPr>
          <a:xfrm>
            <a:off x="10600215" y="6566295"/>
            <a:ext cx="1283890" cy="153888"/>
          </a:xfrm>
          <a:prstGeom prst="rect">
            <a:avLst/>
          </a:prstGeom>
          <a:noFill/>
        </p:spPr>
        <p:txBody>
          <a:bodyPr wrap="square" lIns="0" tIns="0" rIns="0" bIns="0" rtlCol="0">
            <a:spAutoFit/>
          </a:bodyPr>
          <a:lstStyle/>
          <a:p>
            <a:pPr algn="r"/>
            <a:fld id="{2BD7B38D-76DE-46F5-AD2A-CA5595D0F62C}" type="slidenum">
              <a:rPr lang="en-US" sz="1000" b="1" smtClean="0">
                <a:solidFill>
                  <a:schemeClr val="bg1"/>
                </a:solidFill>
                <a:latin typeface="Century Gothic" panose="020B0502020202020204" pitchFamily="34" charset="0"/>
              </a:rPr>
              <a:pPr algn="r"/>
              <a:t>‹#›</a:t>
            </a:fld>
            <a:endParaRPr lang="en-US" sz="1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203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65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846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4433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CF9A9-E727-457B-B2A1-6CBC8406FA26}"/>
              </a:ext>
            </a:extLst>
          </p:cNvPr>
          <p:cNvSpPr>
            <a:spLocks noGrp="1"/>
          </p:cNvSpPr>
          <p:nvPr>
            <p:ph type="dt" sz="half" idx="10"/>
          </p:nvPr>
        </p:nvSpPr>
        <p:spPr/>
        <p:txBody>
          <a:bodyPr/>
          <a:lstStyle/>
          <a:p>
            <a:fld id="{CE14C7AD-29CF-4CA4-96B5-17E2A2687084}" type="datetimeFigureOut">
              <a:rPr lang="en-US" smtClean="0"/>
              <a:t>7/10/2025</a:t>
            </a:fld>
            <a:endParaRPr lang="en-US"/>
          </a:p>
        </p:txBody>
      </p:sp>
      <p:sp>
        <p:nvSpPr>
          <p:cNvPr id="3" name="Footer Placeholder 2">
            <a:extLst>
              <a:ext uri="{FF2B5EF4-FFF2-40B4-BE49-F238E27FC236}">
                <a16:creationId xmlns:a16="http://schemas.microsoft.com/office/drawing/2014/main" id="{B6F5EFC0-9623-436D-9B67-F0D460B41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FC7EC3-0D9C-4785-9BB0-D3603ADD0DF7}"/>
              </a:ext>
            </a:extLst>
          </p:cNvPr>
          <p:cNvSpPr>
            <a:spLocks noGrp="1"/>
          </p:cNvSpPr>
          <p:nvPr>
            <p:ph type="sldNum" sz="quarter" idx="12"/>
          </p:nvPr>
        </p:nvSpPr>
        <p:spPr/>
        <p:txBody>
          <a:bodyPr/>
          <a:lstStyle/>
          <a:p>
            <a:fld id="{554E6255-C0C2-46E5-8B13-74FB9901BC10}" type="slidenum">
              <a:rPr lang="en-US" smtClean="0"/>
              <a:t>‹#›</a:t>
            </a:fld>
            <a:endParaRPr lang="en-US"/>
          </a:p>
        </p:txBody>
      </p:sp>
    </p:spTree>
    <p:extLst>
      <p:ext uri="{BB962C8B-B14F-4D97-AF65-F5344CB8AC3E}">
        <p14:creationId xmlns:p14="http://schemas.microsoft.com/office/powerpoint/2010/main" val="12716196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4.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8.xml"/><Relationship Id="rId7" Type="http://schemas.openxmlformats.org/officeDocument/2006/relationships/theme" Target="../theme/theme5.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441" y="365126"/>
            <a:ext cx="10959785"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441" y="1104901"/>
            <a:ext cx="1095978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0114" y="6356351"/>
            <a:ext cx="459112" cy="365125"/>
          </a:xfrm>
          <a:prstGeom prst="rect">
            <a:avLst/>
          </a:prstGeom>
        </p:spPr>
        <p:txBody>
          <a:bodyPr vert="horz" lIns="91440" tIns="45720" rIns="91440" bIns="45720" rtlCol="0" anchor="ctr"/>
          <a:lstStyle>
            <a:lvl1pPr algn="r">
              <a:defRPr sz="1200">
                <a:solidFill>
                  <a:schemeClr val="tx2"/>
                </a:solidFill>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5393185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42" r:id="rId31"/>
    <p:sldLayoutId id="2147483943" r:id="rId32"/>
    <p:sldLayoutId id="2147483944" r:id="rId33"/>
    <p:sldLayoutId id="2147483946" r:id="rId34"/>
    <p:sldLayoutId id="2147483949" r:id="rId35"/>
  </p:sldLayoutIdLst>
  <p:hf hdr="0" ftr="0" dt="0"/>
  <p:txStyles>
    <p:titleStyle>
      <a:lvl1pPr algn="l" defTabSz="914126" rtl="0" eaLnBrk="1" latinLnBrk="0" hangingPunct="1">
        <a:lnSpc>
          <a:spcPct val="90000"/>
        </a:lnSpc>
        <a:spcBef>
          <a:spcPct val="0"/>
        </a:spcBef>
        <a:buNone/>
        <a:defRPr sz="3399" b="0" i="0" kern="1200">
          <a:solidFill>
            <a:schemeClr val="tx1"/>
          </a:solidFill>
          <a:latin typeface="Roboto Light" panose="02000000000000000000" pitchFamily="2" charset="0"/>
          <a:ea typeface="Roboto Light" panose="02000000000000000000" pitchFamily="2" charset="0"/>
          <a:cs typeface="+mj-cs"/>
        </a:defRPr>
      </a:lvl1pPr>
    </p:titleStyle>
    <p:body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441" y="365126"/>
            <a:ext cx="10959785"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441" y="1104901"/>
            <a:ext cx="1095978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0114" y="6356351"/>
            <a:ext cx="459112" cy="365125"/>
          </a:xfrm>
          <a:prstGeom prst="rect">
            <a:avLst/>
          </a:prstGeom>
        </p:spPr>
        <p:txBody>
          <a:bodyPr vert="horz" lIns="91440" tIns="45720" rIns="91440" bIns="45720" rtlCol="0" anchor="ctr"/>
          <a:lstStyle>
            <a:lvl1pPr algn="r">
              <a:defRPr sz="1200">
                <a:solidFill>
                  <a:schemeClr val="tx2"/>
                </a:solidFill>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106853627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Lst>
  <p:hf hdr="0" ftr="0" dt="0"/>
  <p:txStyles>
    <p:titleStyle>
      <a:lvl1pPr algn="l" defTabSz="914126" rtl="0" eaLnBrk="1" latinLnBrk="0" hangingPunct="1">
        <a:lnSpc>
          <a:spcPct val="90000"/>
        </a:lnSpc>
        <a:spcBef>
          <a:spcPct val="0"/>
        </a:spcBef>
        <a:buNone/>
        <a:defRPr sz="3399" b="0" i="0" kern="1200">
          <a:solidFill>
            <a:schemeClr val="tx1"/>
          </a:solidFill>
          <a:latin typeface="Roboto Light" panose="02000000000000000000" pitchFamily="2" charset="0"/>
          <a:ea typeface="Roboto Light" panose="02000000000000000000" pitchFamily="2" charset="0"/>
          <a:cs typeface="+mj-cs"/>
        </a:defRPr>
      </a:lvl1pPr>
    </p:titleStyle>
    <p:body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F07C84-EA90-5154-CA26-5C2271D02040}"/>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397F3A-77E4-BF33-D00D-049D550544C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4AEE1-E9E5-8599-DA95-0D4DBA46576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E0A63D-FD62-410F-B08D-995023D2D6FD}" type="datetimeFigureOut">
              <a:rPr lang="en-US" smtClean="0"/>
              <a:t>7/10/2025</a:t>
            </a:fld>
            <a:endParaRPr lang="en-US"/>
          </a:p>
        </p:txBody>
      </p:sp>
      <p:sp>
        <p:nvSpPr>
          <p:cNvPr id="5" name="Footer Placeholder 4">
            <a:extLst>
              <a:ext uri="{FF2B5EF4-FFF2-40B4-BE49-F238E27FC236}">
                <a16:creationId xmlns:a16="http://schemas.microsoft.com/office/drawing/2014/main" id="{4318AA06-37DB-69D4-2081-C508E0D3A7E7}"/>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EC2E85-C466-D83D-550A-445EAB66485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49153B-A39B-4E6C-9516-C5DDA7879869}" type="slidenum">
              <a:rPr lang="en-US" smtClean="0"/>
              <a:t>‹#›</a:t>
            </a:fld>
            <a:endParaRPr lang="en-US"/>
          </a:p>
        </p:txBody>
      </p:sp>
    </p:spTree>
    <p:extLst>
      <p:ext uri="{BB962C8B-B14F-4D97-AF65-F5344CB8AC3E}">
        <p14:creationId xmlns:p14="http://schemas.microsoft.com/office/powerpoint/2010/main" val="173665190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9107A-E15D-429A-9EB9-3D2FB8A49653}"/>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075E51-B68A-4996-9D24-C3976CA6063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FDB6C-3BDA-4864-B62B-7BA11686CC9E}"/>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4C7AD-29CF-4CA4-96B5-17E2A2687084}" type="datetimeFigureOut">
              <a:rPr lang="en-US" smtClean="0"/>
              <a:t>7/10/2025</a:t>
            </a:fld>
            <a:endParaRPr lang="en-US"/>
          </a:p>
        </p:txBody>
      </p:sp>
      <p:sp>
        <p:nvSpPr>
          <p:cNvPr id="5" name="Footer Placeholder 4">
            <a:extLst>
              <a:ext uri="{FF2B5EF4-FFF2-40B4-BE49-F238E27FC236}">
                <a16:creationId xmlns:a16="http://schemas.microsoft.com/office/drawing/2014/main" id="{563B8A7A-32F5-4DB2-A8F3-F867420731BD}"/>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60AEC8-6641-46DA-BE41-C40DBBAC92E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E6255-C0C2-46E5-8B13-74FB9901BC10}" type="slidenum">
              <a:rPr lang="en-US" smtClean="0"/>
              <a:t>‹#›</a:t>
            </a:fld>
            <a:endParaRPr lang="en-US"/>
          </a:p>
        </p:txBody>
      </p:sp>
      <p:sp>
        <p:nvSpPr>
          <p:cNvPr id="7" name="MSIPCMContentMarking" descr="{&quot;HashCode&quot;:1104289904,&quot;Placement&quot;:&quot;Header&quot;,&quot;Top&quot;:0.0,&quot;Left&quot;:0.0,&quot;SlideWidth&quot;:960,&quot;SlideHeight&quot;:540}">
            <a:extLst>
              <a:ext uri="{FF2B5EF4-FFF2-40B4-BE49-F238E27FC236}">
                <a16:creationId xmlns:a16="http://schemas.microsoft.com/office/drawing/2014/main" id="{A228BCC3-CAF2-419E-3EDA-64E51937EF3E}"/>
              </a:ext>
            </a:extLst>
          </p:cNvPr>
          <p:cNvSpPr txBox="1"/>
          <p:nvPr userDrawn="1"/>
        </p:nvSpPr>
        <p:spPr>
          <a:xfrm>
            <a:off x="0" y="48709"/>
            <a:ext cx="761940" cy="153888"/>
          </a:xfrm>
          <a:prstGeom prst="rect">
            <a:avLst/>
          </a:prstGeom>
          <a:noFill/>
        </p:spPr>
        <p:txBody>
          <a:bodyPr vert="horz" wrap="square" lIns="0" tIns="0" rIns="0" bIns="0" rtlCol="0" anchor="ctr" anchorCtr="1">
            <a:spAutoFit/>
          </a:bodyPr>
          <a:lstStyle/>
          <a:p>
            <a:pPr algn="l">
              <a:spcBef>
                <a:spcPct val="0"/>
              </a:spcBef>
              <a:spcAft>
                <a:spcPct val="0"/>
              </a:spcAft>
            </a:pPr>
            <a:r>
              <a:rPr lang="en-US" sz="1000">
                <a:solidFill>
                  <a:srgbClr val="000000"/>
                </a:solidFill>
                <a:latin typeface="Franklin Gothic Book" panose="020B0503020102020204" pitchFamily="34" charset="0"/>
              </a:rPr>
              <a:t>Sensitive</a:t>
            </a:r>
          </a:p>
        </p:txBody>
      </p:sp>
    </p:spTree>
    <p:extLst>
      <p:ext uri="{BB962C8B-B14F-4D97-AF65-F5344CB8AC3E}">
        <p14:creationId xmlns:p14="http://schemas.microsoft.com/office/powerpoint/2010/main" val="279839835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70FF3-B7C3-40F1-9504-54A10B638DD8}"/>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70A95-BE23-4B46-A97B-C3A685DC072D}"/>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DF7AF-DE59-4B1C-A62A-34781D55BF7A}"/>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512BB-6302-42B0-B307-59EC2312B110}" type="datetimeFigureOut">
              <a:rPr lang="en-US" smtClean="0"/>
              <a:t>7/10/2025</a:t>
            </a:fld>
            <a:endParaRPr lang="en-US"/>
          </a:p>
        </p:txBody>
      </p:sp>
      <p:sp>
        <p:nvSpPr>
          <p:cNvPr id="5" name="Footer Placeholder 4">
            <a:extLst>
              <a:ext uri="{FF2B5EF4-FFF2-40B4-BE49-F238E27FC236}">
                <a16:creationId xmlns:a16="http://schemas.microsoft.com/office/drawing/2014/main" id="{F8E2B9DE-8E4E-4D98-9E60-05D7964157C5}"/>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1CB6E-1B4D-4ED7-9C2E-DE6AFF5376A2}"/>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83DDA-6A87-4880-86DD-2FC645BB4C12}" type="slidenum">
              <a:rPr lang="en-US" smtClean="0"/>
              <a:t>‹#›</a:t>
            </a:fld>
            <a:endParaRPr lang="en-US"/>
          </a:p>
        </p:txBody>
      </p:sp>
    </p:spTree>
    <p:extLst>
      <p:ext uri="{BB962C8B-B14F-4D97-AF65-F5344CB8AC3E}">
        <p14:creationId xmlns:p14="http://schemas.microsoft.com/office/powerpoint/2010/main" val="239334342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9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hyperlink" Target="http://www.portofcc.com/" TargetMode="Externa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hyperlink" Target="https://www.tceq.texas.gov/downloads/permitting/wastewater/title-iv/tpdes/wq0005488000-portofcorpuschristiauthorityofnuecescounty-harborislanddesalinationfacility-nueces-tpdes-adminpackage.pdf" TargetMode="External"/><Relationship Id="rId7" Type="http://schemas.openxmlformats.org/officeDocument/2006/relationships/hyperlink" Target="https://www.swg.usace.army.mil/Media/Public-Notices/" TargetMode="External"/><Relationship Id="rId12"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35.xml"/><Relationship Id="rId6" Type="http://schemas.openxmlformats.org/officeDocument/2006/relationships/hyperlink" Target="https://www.tceq.texas.gov/permitting/wastewater/pending-permits/tpdes-applications" TargetMode="External"/><Relationship Id="rId11" Type="http://schemas.openxmlformats.org/officeDocument/2006/relationships/image" Target="../media/image67.svg"/><Relationship Id="rId5" Type="http://schemas.openxmlformats.org/officeDocument/2006/relationships/image" Target="../media/image63.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60.png"/><Relationship Id="rId12" Type="http://schemas.openxmlformats.org/officeDocument/2006/relationships/customXml" Target="../ink/ink5.xml"/><Relationship Id="rId2" Type="http://schemas.openxmlformats.org/officeDocument/2006/relationships/image" Target="../media/image74.png"/><Relationship Id="rId1" Type="http://schemas.openxmlformats.org/officeDocument/2006/relationships/slideLayout" Target="../slideLayouts/slideLayout101.xml"/><Relationship Id="rId6" Type="http://schemas.openxmlformats.org/officeDocument/2006/relationships/customXml" Target="../ink/ink2.xml"/><Relationship Id="rId11" Type="http://schemas.openxmlformats.org/officeDocument/2006/relationships/image" Target="../media/image78.png"/><Relationship Id="rId5" Type="http://schemas.openxmlformats.org/officeDocument/2006/relationships/image" Target="../media/image75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70.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77.xml"/><Relationship Id="rId5" Type="http://schemas.openxmlformats.org/officeDocument/2006/relationships/image" Target="../media/image80.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coastalbend-rwpg.org/" TargetMode="External"/><Relationship Id="rId7" Type="http://schemas.openxmlformats.org/officeDocument/2006/relationships/image" Target="../media/image37.png"/><Relationship Id="rId2" Type="http://schemas.openxmlformats.org/officeDocument/2006/relationships/hyperlink" Target="http://www.regionltexas.org/" TargetMode="External"/><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B743F2-6C07-2F1C-5CDC-FDB8CB861B24}"/>
              </a:ext>
            </a:extLst>
          </p:cNvPr>
          <p:cNvSpPr>
            <a:spLocks noGrp="1"/>
          </p:cNvSpPr>
          <p:nvPr>
            <p:ph type="sldNum" sz="quarter" idx="4294967295"/>
          </p:nvPr>
        </p:nvSpPr>
        <p:spPr>
          <a:xfrm>
            <a:off x="11801475" y="6376988"/>
            <a:ext cx="387350" cy="365125"/>
          </a:xfrm>
        </p:spPr>
        <p:txBody>
          <a:bodyPr/>
          <a:lstStyle/>
          <a:p>
            <a:fld id="{5F6EEA8A-7DD5-4B47-82F9-2617BF385EBD}" type="slidenum">
              <a:rPr lang="en-US" smtClean="0"/>
              <a:pPr/>
              <a:t>1</a:t>
            </a:fld>
            <a:endParaRPr lang="en-US"/>
          </a:p>
        </p:txBody>
      </p:sp>
      <p:sp>
        <p:nvSpPr>
          <p:cNvPr id="3" name="Title 1">
            <a:extLst>
              <a:ext uri="{FF2B5EF4-FFF2-40B4-BE49-F238E27FC236}">
                <a16:creationId xmlns:a16="http://schemas.microsoft.com/office/drawing/2014/main" id="{A0247BEC-CD90-1785-0A40-28C77FE95DF3}"/>
              </a:ext>
            </a:extLst>
          </p:cNvPr>
          <p:cNvSpPr txBox="1">
            <a:spLocks/>
          </p:cNvSpPr>
          <p:nvPr/>
        </p:nvSpPr>
        <p:spPr>
          <a:xfrm>
            <a:off x="420915" y="2352109"/>
            <a:ext cx="7557848" cy="1712119"/>
          </a:xfrm>
          <a:prstGeom prst="rect">
            <a:avLst/>
          </a:prstGeom>
        </p:spPr>
        <p:txBody>
          <a:bodyPr/>
          <a:lstStyle>
            <a:lvl1pPr algn="l" defTabSz="914126" rtl="0" eaLnBrk="1" latinLnBrk="0" hangingPunct="1">
              <a:lnSpc>
                <a:spcPct val="90000"/>
              </a:lnSpc>
              <a:spcBef>
                <a:spcPct val="0"/>
              </a:spcBef>
              <a:buNone/>
              <a:defRPr sz="3399" b="0" i="0" kern="1200">
                <a:solidFill>
                  <a:schemeClr val="tx1"/>
                </a:solidFill>
                <a:latin typeface="Roboto Light" panose="02000000000000000000" pitchFamily="2" charset="0"/>
                <a:ea typeface="Roboto Light" panose="02000000000000000000" pitchFamily="2" charset="0"/>
                <a:cs typeface="+mj-cs"/>
              </a:defRPr>
            </a:lvl1pPr>
          </a:lstStyle>
          <a:p>
            <a:pPr>
              <a:spcBef>
                <a:spcPts val="1200"/>
              </a:spcBef>
            </a:pPr>
            <a:r>
              <a:rPr lang="en-US" dirty="0">
                <a:solidFill>
                  <a:srgbClr val="FFFFFF"/>
                </a:solidFill>
              </a:rPr>
              <a:t>Harbor Island Desalination Project </a:t>
            </a:r>
          </a:p>
          <a:p>
            <a:pPr>
              <a:spcBef>
                <a:spcPts val="1200"/>
              </a:spcBef>
            </a:pPr>
            <a:r>
              <a:rPr lang="en-US" dirty="0">
                <a:solidFill>
                  <a:srgbClr val="FFFFFF"/>
                </a:solidFill>
              </a:rPr>
              <a:t>Industry Event Briefing</a:t>
            </a:r>
          </a:p>
          <a:p>
            <a:pPr>
              <a:spcBef>
                <a:spcPts val="1200"/>
              </a:spcBef>
            </a:pPr>
            <a:r>
              <a:rPr lang="en-US" sz="1800" dirty="0">
                <a:solidFill>
                  <a:srgbClr val="FFFFFF"/>
                </a:solidFill>
              </a:rPr>
              <a:t>July 10, 2025</a:t>
            </a:r>
          </a:p>
        </p:txBody>
      </p:sp>
      <p:sp>
        <p:nvSpPr>
          <p:cNvPr id="4" name="Title 1">
            <a:extLst>
              <a:ext uri="{FF2B5EF4-FFF2-40B4-BE49-F238E27FC236}">
                <a16:creationId xmlns:a16="http://schemas.microsoft.com/office/drawing/2014/main" id="{84D0700B-7E7E-5E94-5E24-2AC1223759F3}"/>
              </a:ext>
            </a:extLst>
          </p:cNvPr>
          <p:cNvSpPr txBox="1">
            <a:spLocks/>
          </p:cNvSpPr>
          <p:nvPr/>
        </p:nvSpPr>
        <p:spPr>
          <a:xfrm>
            <a:off x="1579707" y="1393857"/>
            <a:ext cx="7070960" cy="54864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3399" b="0" i="0" kern="1200">
                <a:solidFill>
                  <a:schemeClr val="bg1"/>
                </a:solidFill>
                <a:latin typeface="Roboto Light" panose="02000000000000000000" pitchFamily="2" charset="0"/>
                <a:ea typeface="Roboto Light" panose="02000000000000000000" pitchFamily="2" charset="0"/>
                <a:cs typeface="+mj-cs"/>
              </a:defRPr>
            </a:lvl1pPr>
          </a:lstStyle>
          <a:p>
            <a:pPr>
              <a:spcBef>
                <a:spcPts val="1200"/>
              </a:spcBef>
            </a:pPr>
            <a:r>
              <a:rPr lang="en-US" sz="4000" b="1">
                <a:solidFill>
                  <a:srgbClr val="FFFFFF"/>
                </a:solidFill>
              </a:rPr>
              <a:t>NUECES RIVER AUTHORITY</a:t>
            </a:r>
            <a:endParaRPr lang="en-US">
              <a:solidFill>
                <a:srgbClr val="FFFFFF"/>
              </a:solidFill>
            </a:endParaRPr>
          </a:p>
        </p:txBody>
      </p:sp>
      <p:sp>
        <p:nvSpPr>
          <p:cNvPr id="5" name="Title 1">
            <a:extLst>
              <a:ext uri="{FF2B5EF4-FFF2-40B4-BE49-F238E27FC236}">
                <a16:creationId xmlns:a16="http://schemas.microsoft.com/office/drawing/2014/main" id="{5EC504CD-55C7-8D6B-AFBE-3B9DC890F79B}"/>
              </a:ext>
            </a:extLst>
          </p:cNvPr>
          <p:cNvSpPr txBox="1">
            <a:spLocks/>
          </p:cNvSpPr>
          <p:nvPr/>
        </p:nvSpPr>
        <p:spPr>
          <a:xfrm>
            <a:off x="9659780" y="5436677"/>
            <a:ext cx="1857692" cy="326246"/>
          </a:xfrm>
          <a:prstGeom prst="rect">
            <a:avLst/>
          </a:prstGeom>
        </p:spPr>
        <p:txBody>
          <a:bodyPr/>
          <a:lstStyle>
            <a:lvl1pPr algn="l" defTabSz="914126" rtl="0" eaLnBrk="1" latinLnBrk="0" hangingPunct="1">
              <a:lnSpc>
                <a:spcPct val="90000"/>
              </a:lnSpc>
              <a:spcBef>
                <a:spcPct val="0"/>
              </a:spcBef>
              <a:buNone/>
              <a:defRPr sz="3399" b="0" i="0" kern="1200">
                <a:solidFill>
                  <a:schemeClr val="tx1"/>
                </a:solidFill>
                <a:latin typeface="Roboto Light" panose="02000000000000000000" pitchFamily="2" charset="0"/>
                <a:ea typeface="Roboto Light" panose="02000000000000000000" pitchFamily="2" charset="0"/>
                <a:cs typeface="+mj-cs"/>
              </a:defRPr>
            </a:lvl1pPr>
          </a:lstStyle>
          <a:p>
            <a:pPr>
              <a:spcBef>
                <a:spcPts val="1200"/>
              </a:spcBef>
            </a:pPr>
            <a:r>
              <a:rPr lang="en-US" sz="2000"/>
              <a:t>July 10, 2025</a:t>
            </a:r>
          </a:p>
        </p:txBody>
      </p:sp>
      <p:sp>
        <p:nvSpPr>
          <p:cNvPr id="7" name="Text Placeholder 7">
            <a:extLst>
              <a:ext uri="{FF2B5EF4-FFF2-40B4-BE49-F238E27FC236}">
                <a16:creationId xmlns:a16="http://schemas.microsoft.com/office/drawing/2014/main" id="{CC9FCB24-D3AE-CFCA-D64C-1989682BE1DF}"/>
              </a:ext>
            </a:extLst>
          </p:cNvPr>
          <p:cNvSpPr txBox="1">
            <a:spLocks/>
          </p:cNvSpPr>
          <p:nvPr/>
        </p:nvSpPr>
        <p:spPr>
          <a:xfrm>
            <a:off x="498900" y="4690344"/>
            <a:ext cx="9928953" cy="1492665"/>
          </a:xfrm>
          <a:prstGeom prst="rect">
            <a:avLst/>
          </a:prstGeom>
        </p:spPr>
        <p:txBody>
          <a:bodyPr lIns="91440" tIns="45720" rIns="91440" bIns="45720" anchor="t"/>
          <a:lst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900">
                <a:solidFill>
                  <a:srgbClr val="FFFFFF"/>
                </a:solidFill>
                <a:latin typeface="+mn-lt"/>
                <a:ea typeface="Roboto"/>
              </a:rPr>
              <a:t>John Byrum III, NRA - Executive Director</a:t>
            </a:r>
          </a:p>
          <a:p>
            <a:endParaRPr lang="en-US" sz="500">
              <a:solidFill>
                <a:srgbClr val="FFFFFF"/>
              </a:solidFill>
              <a:latin typeface="+mn-lt"/>
            </a:endParaRPr>
          </a:p>
          <a:p>
            <a:pPr>
              <a:spcBef>
                <a:spcPts val="0"/>
              </a:spcBef>
            </a:pPr>
            <a:r>
              <a:rPr lang="en-US" sz="1900">
                <a:solidFill>
                  <a:srgbClr val="FFFFFF"/>
                </a:solidFill>
                <a:latin typeface="+mn-lt"/>
                <a:ea typeface="Calibri"/>
              </a:rPr>
              <a:t>Lauren Gonzalez, BV - Planning &amp; Regulatory Permitting Lead, Water</a:t>
            </a:r>
          </a:p>
          <a:p>
            <a:pPr>
              <a:spcBef>
                <a:spcPts val="0"/>
              </a:spcBef>
            </a:pPr>
            <a:endParaRPr lang="en-US" sz="500">
              <a:solidFill>
                <a:srgbClr val="FFFFFF"/>
              </a:solidFill>
              <a:latin typeface="+mn-lt"/>
              <a:ea typeface="Calibri" panose="020F0502020204030204" pitchFamily="34" charset="0"/>
            </a:endParaRPr>
          </a:p>
          <a:p>
            <a:r>
              <a:rPr lang="en-US" sz="1900">
                <a:solidFill>
                  <a:srgbClr val="FFFFFF"/>
                </a:solidFill>
                <a:latin typeface="+mn-lt"/>
                <a:ea typeface="Roboto"/>
              </a:rPr>
              <a:t>Sarah Garza, Port of Corpus Christi - Director of Environmental Planning and Compliance</a:t>
            </a:r>
          </a:p>
        </p:txBody>
      </p:sp>
      <p:pic>
        <p:nvPicPr>
          <p:cNvPr id="16" name="Picture 15">
            <a:extLst>
              <a:ext uri="{FF2B5EF4-FFF2-40B4-BE49-F238E27FC236}">
                <a16:creationId xmlns:a16="http://schemas.microsoft.com/office/drawing/2014/main" id="{F3267193-68F8-2383-7D69-CB55BF89DC61}"/>
              </a:ext>
            </a:extLst>
          </p:cNvPr>
          <p:cNvPicPr>
            <a:picLocks noChangeAspect="1"/>
          </p:cNvPicPr>
          <p:nvPr/>
        </p:nvPicPr>
        <p:blipFill>
          <a:blip r:embed="rId3"/>
          <a:stretch>
            <a:fillRect/>
          </a:stretch>
        </p:blipFill>
        <p:spPr>
          <a:xfrm>
            <a:off x="420915" y="1090309"/>
            <a:ext cx="1152244" cy="1152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108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CB5E-6630-DF6F-1A20-9F9558892AE9}"/>
              </a:ext>
            </a:extLst>
          </p:cNvPr>
          <p:cNvSpPr>
            <a:spLocks noGrp="1"/>
          </p:cNvSpPr>
          <p:nvPr>
            <p:ph type="title"/>
          </p:nvPr>
        </p:nvSpPr>
        <p:spPr>
          <a:xfrm>
            <a:off x="609441" y="365126"/>
            <a:ext cx="10959785" cy="589915"/>
          </a:xfrm>
        </p:spPr>
        <p:txBody>
          <a:bodyPr anchor="ctr">
            <a:normAutofit fontScale="90000"/>
          </a:bodyPr>
          <a:lstStyle/>
          <a:p>
            <a:r>
              <a:rPr lang="en-US" dirty="0"/>
              <a:t>Facing the Gap: Projected Shortages Without New Supply</a:t>
            </a:r>
          </a:p>
        </p:txBody>
      </p:sp>
      <p:sp>
        <p:nvSpPr>
          <p:cNvPr id="4" name="Slide Number Placeholder 3">
            <a:extLst>
              <a:ext uri="{FF2B5EF4-FFF2-40B4-BE49-F238E27FC236}">
                <a16:creationId xmlns:a16="http://schemas.microsoft.com/office/drawing/2014/main" id="{413852FE-02C4-2965-16E8-58640EB3C4DB}"/>
              </a:ext>
            </a:extLst>
          </p:cNvPr>
          <p:cNvSpPr>
            <a:spLocks noGrp="1"/>
          </p:cNvSpPr>
          <p:nvPr>
            <p:ph type="sldNum" sz="quarter" idx="16"/>
          </p:nvPr>
        </p:nvSpPr>
        <p:spPr>
          <a:xfrm>
            <a:off x="11183041" y="6376228"/>
            <a:ext cx="386185" cy="365125"/>
          </a:xfrm>
        </p:spPr>
        <p:txBody>
          <a:bodyPr anchor="ctr">
            <a:normAutofit/>
          </a:bodyPr>
          <a:lstStyle/>
          <a:p>
            <a:fld id="{5F6EEA8A-7DD5-4B47-82F9-2617BF385EBD}" type="slidenum">
              <a:rPr lang="en-US" smtClean="0"/>
              <a:pPr/>
              <a:t>10</a:t>
            </a:fld>
            <a:endParaRPr lang="en-US"/>
          </a:p>
        </p:txBody>
      </p:sp>
      <p:sp>
        <p:nvSpPr>
          <p:cNvPr id="12" name="Content Placeholder 4">
            <a:extLst>
              <a:ext uri="{FF2B5EF4-FFF2-40B4-BE49-F238E27FC236}">
                <a16:creationId xmlns:a16="http://schemas.microsoft.com/office/drawing/2014/main" id="{1D2C1589-C7C7-D8B9-5DEA-066506B67B6E}"/>
              </a:ext>
            </a:extLst>
          </p:cNvPr>
          <p:cNvSpPr>
            <a:spLocks noGrp="1"/>
          </p:cNvSpPr>
          <p:nvPr>
            <p:ph type="body" sz="quarter" idx="17"/>
          </p:nvPr>
        </p:nvSpPr>
        <p:spPr>
          <a:xfrm>
            <a:off x="609600" y="5526088"/>
            <a:ext cx="10960100" cy="446087"/>
          </a:xfrm>
        </p:spPr>
        <p:txBody>
          <a:bodyPr anchor="b">
            <a:normAutofit/>
          </a:bodyPr>
          <a:lstStyle/>
          <a:p>
            <a:pPr algn="ctr"/>
            <a:r>
              <a:rPr lang="en-US" sz="2000" i="1" dirty="0">
                <a:solidFill>
                  <a:schemeClr val="tx2"/>
                </a:solidFill>
              </a:rPr>
              <a:t>Projected Needs in Regions L and N are greater than 500 MGD in 2080</a:t>
            </a:r>
          </a:p>
        </p:txBody>
      </p:sp>
      <p:graphicFrame>
        <p:nvGraphicFramePr>
          <p:cNvPr id="11" name="Content Placeholder 10">
            <a:extLst>
              <a:ext uri="{FF2B5EF4-FFF2-40B4-BE49-F238E27FC236}">
                <a16:creationId xmlns:a16="http://schemas.microsoft.com/office/drawing/2014/main" id="{AFA14F87-5FD2-40BA-B173-623F4B91A3D2}"/>
              </a:ext>
            </a:extLst>
          </p:cNvPr>
          <p:cNvGraphicFramePr>
            <a:graphicFrameLocks noGrp="1"/>
          </p:cNvGraphicFramePr>
          <p:nvPr>
            <p:ph idx="1"/>
            <p:extLst>
              <p:ext uri="{D42A27DB-BD31-4B8C-83A1-F6EECF244321}">
                <p14:modId xmlns:p14="http://schemas.microsoft.com/office/powerpoint/2010/main" val="1666782769"/>
              </p:ext>
            </p:extLst>
          </p:nvPr>
        </p:nvGraphicFramePr>
        <p:xfrm>
          <a:off x="609600" y="1050925"/>
          <a:ext cx="10960100" cy="43592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E05F12C-070E-F5C6-CE7E-9AA8CE8BAE78}"/>
              </a:ext>
            </a:extLst>
          </p:cNvPr>
          <p:cNvSpPr txBox="1"/>
          <p:nvPr/>
        </p:nvSpPr>
        <p:spPr>
          <a:xfrm>
            <a:off x="9037764" y="6068451"/>
            <a:ext cx="2531462" cy="307777"/>
          </a:xfrm>
          <a:prstGeom prst="rect">
            <a:avLst/>
          </a:prstGeom>
          <a:noFill/>
        </p:spPr>
        <p:txBody>
          <a:bodyPr wrap="none" rtlCol="0">
            <a:spAutoFit/>
          </a:bodyPr>
          <a:lstStyle/>
          <a:p>
            <a:r>
              <a:rPr lang="en-US" sz="1400" i="1" dirty="0">
                <a:solidFill>
                  <a:schemeClr val="bg1">
                    <a:lumMod val="50000"/>
                  </a:schemeClr>
                </a:solidFill>
              </a:rPr>
              <a:t>Source:  Regions L and N IPPs</a:t>
            </a:r>
          </a:p>
        </p:txBody>
      </p:sp>
    </p:spTree>
    <p:extLst>
      <p:ext uri="{BB962C8B-B14F-4D97-AF65-F5344CB8AC3E}">
        <p14:creationId xmlns:p14="http://schemas.microsoft.com/office/powerpoint/2010/main" val="74134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561E5E2D-8A0F-4ED8-BBDC-D4811606BC74}"/>
              </a:ext>
            </a:extLst>
          </p:cNvPr>
          <p:cNvGraphicFramePr>
            <a:graphicFrameLocks/>
          </p:cNvGraphicFramePr>
          <p:nvPr>
            <p:extLst>
              <p:ext uri="{D42A27DB-BD31-4B8C-83A1-F6EECF244321}">
                <p14:modId xmlns:p14="http://schemas.microsoft.com/office/powerpoint/2010/main" val="1351161993"/>
              </p:ext>
            </p:extLst>
          </p:nvPr>
        </p:nvGraphicFramePr>
        <p:xfrm>
          <a:off x="-365539" y="1135962"/>
          <a:ext cx="7246177" cy="48849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0A81A1C-57BA-2749-C0C3-BCFD89A3410A}"/>
              </a:ext>
            </a:extLst>
          </p:cNvPr>
          <p:cNvSpPr>
            <a:spLocks noGrp="1"/>
          </p:cNvSpPr>
          <p:nvPr>
            <p:ph type="title"/>
          </p:nvPr>
        </p:nvSpPr>
        <p:spPr/>
        <p:txBody>
          <a:bodyPr/>
          <a:lstStyle/>
          <a:p>
            <a:r>
              <a:rPr lang="en-US" dirty="0"/>
              <a:t>Meeting the Challenge: Strategies to Develop New Water Supplies</a:t>
            </a:r>
          </a:p>
        </p:txBody>
      </p:sp>
      <p:sp>
        <p:nvSpPr>
          <p:cNvPr id="4" name="Slide Number Placeholder 3">
            <a:extLst>
              <a:ext uri="{FF2B5EF4-FFF2-40B4-BE49-F238E27FC236}">
                <a16:creationId xmlns:a16="http://schemas.microsoft.com/office/drawing/2014/main" id="{87F6B99A-9779-AA06-D82A-CD7B7B47ADDE}"/>
              </a:ext>
            </a:extLst>
          </p:cNvPr>
          <p:cNvSpPr>
            <a:spLocks noGrp="1"/>
          </p:cNvSpPr>
          <p:nvPr>
            <p:ph type="sldNum" sz="quarter" idx="16"/>
          </p:nvPr>
        </p:nvSpPr>
        <p:spPr/>
        <p:txBody>
          <a:bodyPr/>
          <a:lstStyle/>
          <a:p>
            <a:fld id="{5F6EEA8A-7DD5-4B47-82F9-2617BF385EBD}" type="slidenum">
              <a:rPr lang="en-US" smtClean="0"/>
              <a:pPr/>
              <a:t>11</a:t>
            </a:fld>
            <a:endParaRPr lang="en-US"/>
          </a:p>
        </p:txBody>
      </p:sp>
      <p:graphicFrame>
        <p:nvGraphicFramePr>
          <p:cNvPr id="7" name="Table 6">
            <a:extLst>
              <a:ext uri="{FF2B5EF4-FFF2-40B4-BE49-F238E27FC236}">
                <a16:creationId xmlns:a16="http://schemas.microsoft.com/office/drawing/2014/main" id="{7BA61920-40E8-5F70-6435-8864B31EC1AF}"/>
              </a:ext>
            </a:extLst>
          </p:cNvPr>
          <p:cNvGraphicFramePr>
            <a:graphicFrameLocks noGrp="1"/>
          </p:cNvGraphicFramePr>
          <p:nvPr>
            <p:extLst>
              <p:ext uri="{D42A27DB-BD31-4B8C-83A1-F6EECF244321}">
                <p14:modId xmlns:p14="http://schemas.microsoft.com/office/powerpoint/2010/main" val="2181055505"/>
              </p:ext>
            </p:extLst>
          </p:nvPr>
        </p:nvGraphicFramePr>
        <p:xfrm>
          <a:off x="6446034" y="1171521"/>
          <a:ext cx="5051237" cy="4579556"/>
        </p:xfrm>
        <a:graphic>
          <a:graphicData uri="http://schemas.openxmlformats.org/drawingml/2006/table">
            <a:tbl>
              <a:tblPr firstRow="1" lastRow="1">
                <a:tableStyleId>{9D7B26C5-4107-4FEC-AEDC-1716B250A1EF}</a:tableStyleId>
              </a:tblPr>
              <a:tblGrid>
                <a:gridCol w="420065">
                  <a:extLst>
                    <a:ext uri="{9D8B030D-6E8A-4147-A177-3AD203B41FA5}">
                      <a16:colId xmlns:a16="http://schemas.microsoft.com/office/drawing/2014/main" val="3796544965"/>
                    </a:ext>
                  </a:extLst>
                </a:gridCol>
                <a:gridCol w="3030376">
                  <a:extLst>
                    <a:ext uri="{9D8B030D-6E8A-4147-A177-3AD203B41FA5}">
                      <a16:colId xmlns:a16="http://schemas.microsoft.com/office/drawing/2014/main" val="4278209762"/>
                    </a:ext>
                  </a:extLst>
                </a:gridCol>
                <a:gridCol w="1600796">
                  <a:extLst>
                    <a:ext uri="{9D8B030D-6E8A-4147-A177-3AD203B41FA5}">
                      <a16:colId xmlns:a16="http://schemas.microsoft.com/office/drawing/2014/main" val="2858676278"/>
                    </a:ext>
                  </a:extLst>
                </a:gridCol>
              </a:tblGrid>
              <a:tr h="401947">
                <a:tc>
                  <a:txBody>
                    <a:bodyPr/>
                    <a:lstStyle/>
                    <a:p>
                      <a:pPr algn="ctr" fontAlgn="b"/>
                      <a:endParaRPr lang="en-US" sz="1600" b="1"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l" fontAlgn="b"/>
                      <a:r>
                        <a:rPr lang="en-US" sz="1600" b="1" u="none" strike="noStrike" dirty="0">
                          <a:solidFill>
                            <a:schemeClr val="tx1"/>
                          </a:solidFill>
                          <a:effectLst/>
                          <a:latin typeface="Calibri" panose="020F0502020204030204" pitchFamily="34" charset="0"/>
                        </a:rPr>
                        <a:t>Recommended WMS Type</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n-US" sz="1600" b="1" u="none" strike="noStrike" dirty="0">
                          <a:solidFill>
                            <a:schemeClr val="tx1"/>
                          </a:solidFill>
                          <a:effectLst/>
                          <a:latin typeface="Calibri" panose="020F0502020204030204" pitchFamily="34" charset="0"/>
                        </a:rPr>
                        <a:t>2080 Approx Yield (acft/yr)</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3483549729"/>
                  </a:ext>
                </a:extLst>
              </a:tr>
              <a:tr h="401947">
                <a:tc>
                  <a:txBody>
                    <a:bodyPr/>
                    <a:lstStyle/>
                    <a:p>
                      <a:pPr algn="ctr" fontAlgn="b"/>
                      <a:endParaRPr lang="en-US" sz="28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a:solidFill>
                            <a:srgbClr val="000000"/>
                          </a:solidFill>
                          <a:effectLst/>
                          <a:latin typeface="Calibri" panose="020F0502020204030204" pitchFamily="34" charset="0"/>
                        </a:rPr>
                        <a:t>New Reservoir</a:t>
                      </a:r>
                    </a:p>
                  </a:txBody>
                  <a:tcPr marL="6350" marR="6350" marT="6350" marB="0" anchor="ctr">
                    <a:noFill/>
                  </a:tcPr>
                </a:tc>
                <a:tc>
                  <a:txBody>
                    <a:bodyPr/>
                    <a:lstStyle/>
                    <a:p>
                      <a:pPr algn="r" fontAlgn="b"/>
                      <a:r>
                        <a:rPr lang="en-US" sz="1600" b="0" i="0" u="none" strike="noStrike">
                          <a:solidFill>
                            <a:srgbClr val="000000"/>
                          </a:solidFill>
                          <a:effectLst/>
                          <a:latin typeface="Calibri" panose="020F0502020204030204" pitchFamily="34" charset="0"/>
                        </a:rPr>
                        <a:t>       30,000 </a:t>
                      </a:r>
                    </a:p>
                  </a:txBody>
                  <a:tcPr marL="6350" marR="6350" marT="6350" marB="0" anchor="ctr"/>
                </a:tc>
                <a:extLst>
                  <a:ext uri="{0D108BD9-81ED-4DB2-BD59-A6C34878D82A}">
                    <a16:rowId xmlns:a16="http://schemas.microsoft.com/office/drawing/2014/main" val="2597568554"/>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dirty="0">
                          <a:solidFill>
                            <a:srgbClr val="000000"/>
                          </a:solidFill>
                          <a:effectLst/>
                          <a:latin typeface="Calibri" panose="020F0502020204030204" pitchFamily="34" charset="0"/>
                        </a:rPr>
                        <a:t>Surface Water</a:t>
                      </a:r>
                    </a:p>
                  </a:txBody>
                  <a:tcPr marL="6350" marR="6350" marT="6350" marB="0" anchor="ctr"/>
                </a:tc>
                <a:tc>
                  <a:txBody>
                    <a:bodyPr/>
                    <a:lstStyle/>
                    <a:p>
                      <a:pPr algn="r" fontAlgn="b"/>
                      <a:r>
                        <a:rPr lang="en-US" sz="1600" b="0" i="0" u="none" strike="noStrike">
                          <a:solidFill>
                            <a:srgbClr val="000000"/>
                          </a:solidFill>
                          <a:effectLst/>
                          <a:latin typeface="Calibri" panose="020F0502020204030204" pitchFamily="34" charset="0"/>
                        </a:rPr>
                        <a:t>     130,000 </a:t>
                      </a:r>
                    </a:p>
                  </a:txBody>
                  <a:tcPr marL="6350" marR="6350" marT="6350" marB="0" anchor="ctr"/>
                </a:tc>
                <a:extLst>
                  <a:ext uri="{0D108BD9-81ED-4DB2-BD59-A6C34878D82A}">
                    <a16:rowId xmlns:a16="http://schemas.microsoft.com/office/drawing/2014/main" val="2396719923"/>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a:solidFill>
                            <a:srgbClr val="000000"/>
                          </a:solidFill>
                          <a:effectLst/>
                          <a:latin typeface="Calibri" panose="020F0502020204030204" pitchFamily="34" charset="0"/>
                        </a:rPr>
                        <a:t>Seawater Desalination</a:t>
                      </a:r>
                    </a:p>
                  </a:txBody>
                  <a:tcPr marL="6350" marR="6350" marT="6350" marB="0" anchor="ctr"/>
                </a:tc>
                <a:tc>
                  <a:txBody>
                    <a:bodyPr/>
                    <a:lstStyle/>
                    <a:p>
                      <a:pPr algn="r" fontAlgn="b"/>
                      <a:r>
                        <a:rPr lang="en-US" sz="1600" b="0" i="0" u="none" strike="noStrike">
                          <a:solidFill>
                            <a:srgbClr val="000000"/>
                          </a:solidFill>
                          <a:effectLst/>
                          <a:latin typeface="Calibri" panose="020F0502020204030204" pitchFamily="34" charset="0"/>
                        </a:rPr>
                        <a:t>     258,000 </a:t>
                      </a:r>
                    </a:p>
                  </a:txBody>
                  <a:tcPr marL="6350" marR="6350" marT="6350" marB="0" anchor="ctr"/>
                </a:tc>
                <a:extLst>
                  <a:ext uri="{0D108BD9-81ED-4DB2-BD59-A6C34878D82A}">
                    <a16:rowId xmlns:a16="http://schemas.microsoft.com/office/drawing/2014/main" val="1009981704"/>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a:solidFill>
                            <a:srgbClr val="000000"/>
                          </a:solidFill>
                          <a:effectLst/>
                          <a:latin typeface="Calibri" panose="020F0502020204030204" pitchFamily="34" charset="0"/>
                        </a:rPr>
                        <a:t>ASR</a:t>
                      </a:r>
                    </a:p>
                  </a:txBody>
                  <a:tcPr marL="6350" marR="6350" marT="6350" marB="0" anchor="ctr"/>
                </a:tc>
                <a:tc>
                  <a:txBody>
                    <a:bodyPr/>
                    <a:lstStyle/>
                    <a:p>
                      <a:pPr algn="r" fontAlgn="b"/>
                      <a:r>
                        <a:rPr lang="en-US" sz="1600" b="0" i="0" u="none" strike="noStrike">
                          <a:solidFill>
                            <a:srgbClr val="000000"/>
                          </a:solidFill>
                          <a:effectLst/>
                          <a:latin typeface="Calibri" panose="020F0502020204030204" pitchFamily="34" charset="0"/>
                        </a:rPr>
                        <a:t>       35,000 </a:t>
                      </a:r>
                    </a:p>
                  </a:txBody>
                  <a:tcPr marL="6350" marR="6350" marT="6350" marB="0" anchor="ctr"/>
                </a:tc>
                <a:extLst>
                  <a:ext uri="{0D108BD9-81ED-4DB2-BD59-A6C34878D82A}">
                    <a16:rowId xmlns:a16="http://schemas.microsoft.com/office/drawing/2014/main" val="44401940"/>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a:solidFill>
                            <a:srgbClr val="000000"/>
                          </a:solidFill>
                          <a:effectLst/>
                          <a:latin typeface="Calibri" panose="020F0502020204030204" pitchFamily="34" charset="0"/>
                        </a:rPr>
                        <a:t>Brackish Groundwater</a:t>
                      </a:r>
                    </a:p>
                  </a:txBody>
                  <a:tcPr marL="6350" marR="6350" marT="6350" marB="0" anchor="ctr"/>
                </a:tc>
                <a:tc>
                  <a:txBody>
                    <a:bodyPr/>
                    <a:lstStyle/>
                    <a:p>
                      <a:pPr algn="r" fontAlgn="b"/>
                      <a:r>
                        <a:rPr lang="en-US" sz="1600" b="0" i="0" u="none" strike="noStrike">
                          <a:solidFill>
                            <a:srgbClr val="000000"/>
                          </a:solidFill>
                          <a:effectLst/>
                          <a:latin typeface="Calibri" panose="020F0502020204030204" pitchFamily="34" charset="0"/>
                        </a:rPr>
                        <a:t>     138,000 </a:t>
                      </a:r>
                    </a:p>
                  </a:txBody>
                  <a:tcPr marL="6350" marR="6350" marT="6350" marB="0" anchor="ctr"/>
                </a:tc>
                <a:extLst>
                  <a:ext uri="{0D108BD9-81ED-4DB2-BD59-A6C34878D82A}">
                    <a16:rowId xmlns:a16="http://schemas.microsoft.com/office/drawing/2014/main" val="864094165"/>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dirty="0">
                          <a:solidFill>
                            <a:srgbClr val="000000"/>
                          </a:solidFill>
                          <a:effectLst/>
                          <a:latin typeface="Calibri" panose="020F0502020204030204" pitchFamily="34" charset="0"/>
                        </a:rPr>
                        <a:t>Fresh Groundwater</a:t>
                      </a:r>
                    </a:p>
                  </a:txBody>
                  <a:tcPr marL="6350" marR="6350" marT="6350" marB="0" anchor="ctr"/>
                </a:tc>
                <a:tc>
                  <a:txBody>
                    <a:bodyPr/>
                    <a:lstStyle/>
                    <a:p>
                      <a:pPr algn="r" fontAlgn="b"/>
                      <a:r>
                        <a:rPr lang="en-US" sz="1600" b="0" i="0" u="none" strike="noStrike">
                          <a:solidFill>
                            <a:srgbClr val="000000"/>
                          </a:solidFill>
                          <a:effectLst/>
                          <a:latin typeface="Calibri" panose="020F0502020204030204" pitchFamily="34" charset="0"/>
                        </a:rPr>
                        <a:t>       76,000 </a:t>
                      </a:r>
                    </a:p>
                  </a:txBody>
                  <a:tcPr marL="6350" marR="6350" marT="6350" marB="0" anchor="ctr"/>
                </a:tc>
                <a:extLst>
                  <a:ext uri="{0D108BD9-81ED-4DB2-BD59-A6C34878D82A}">
                    <a16:rowId xmlns:a16="http://schemas.microsoft.com/office/drawing/2014/main" val="2676705672"/>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Reuse</a:t>
                      </a:r>
                    </a:p>
                  </a:txBody>
                  <a:tcPr marL="6350" marR="6350" marT="6350" marB="0" anchor="ctr"/>
                </a:tc>
                <a:tc>
                  <a:txBody>
                    <a:bodyPr/>
                    <a:lstStyle/>
                    <a:p>
                      <a:pPr algn="r" fontAlgn="b"/>
                      <a:r>
                        <a:rPr lang="en-US" sz="1600" b="0" i="0" u="none" strike="noStrike" dirty="0">
                          <a:solidFill>
                            <a:srgbClr val="000000"/>
                          </a:solidFill>
                          <a:effectLst/>
                          <a:latin typeface="Calibri" panose="020F0502020204030204" pitchFamily="34" charset="0"/>
                        </a:rPr>
                        <a:t>120,000</a:t>
                      </a:r>
                    </a:p>
                  </a:txBody>
                  <a:tcPr marL="6350" marR="6350" marT="6350" marB="0" anchor="ctr"/>
                </a:tc>
                <a:extLst>
                  <a:ext uri="{0D108BD9-81ED-4DB2-BD59-A6C34878D82A}">
                    <a16:rowId xmlns:a16="http://schemas.microsoft.com/office/drawing/2014/main" val="1172057457"/>
                  </a:ext>
                </a:extLst>
              </a:tr>
              <a:tr h="401947">
                <a:tc>
                  <a:txBody>
                    <a:bodyPr/>
                    <a:lstStyle/>
                    <a:p>
                      <a:pPr algn="l" fontAlgn="b"/>
                      <a:endParaRPr lang="en-US" sz="1600" b="0" i="0" u="none" strike="noStrike">
                        <a:solidFill>
                          <a:schemeClr val="tx1"/>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US" sz="1600" b="0" i="0" u="none" strike="noStrike" dirty="0">
                          <a:solidFill>
                            <a:srgbClr val="000000"/>
                          </a:solidFill>
                          <a:effectLst/>
                          <a:latin typeface="Calibri" panose="020F0502020204030204" pitchFamily="34" charset="0"/>
                        </a:rPr>
                        <a:t>Other*</a:t>
                      </a:r>
                    </a:p>
                  </a:txBody>
                  <a:tcPr marL="6350" marR="6350" marT="6350" marB="0" anchor="ctr"/>
                </a:tc>
                <a:tc>
                  <a:txBody>
                    <a:bodyPr/>
                    <a:lstStyle/>
                    <a:p>
                      <a:pPr algn="r" fontAlgn="b"/>
                      <a:r>
                        <a:rPr lang="en-US" sz="1600" b="0" i="0" u="none" strike="noStrike" dirty="0">
                          <a:solidFill>
                            <a:srgbClr val="000000"/>
                          </a:solidFill>
                          <a:effectLst/>
                          <a:latin typeface="Calibri" panose="020F0502020204030204" pitchFamily="34" charset="0"/>
                        </a:rPr>
                        <a:t>       371,000 </a:t>
                      </a:r>
                    </a:p>
                  </a:txBody>
                  <a:tcPr marL="6350" marR="6350" marT="6350" marB="0" anchor="ctr"/>
                </a:tc>
                <a:extLst>
                  <a:ext uri="{0D108BD9-81ED-4DB2-BD59-A6C34878D82A}">
                    <a16:rowId xmlns:a16="http://schemas.microsoft.com/office/drawing/2014/main" val="2405381620"/>
                  </a:ext>
                </a:extLst>
              </a:tr>
              <a:tr h="401947">
                <a:tc gridSpan="2">
                  <a:txBody>
                    <a:bodyPr/>
                    <a:lstStyle/>
                    <a:p>
                      <a:pPr marL="0" algn="l" defTabSz="914126" rtl="0" eaLnBrk="1" fontAlgn="b" latinLnBrk="0" hangingPunct="1"/>
                      <a:r>
                        <a:rPr lang="en-US" sz="1800" b="1" u="none" strike="noStrike" kern="1200" dirty="0">
                          <a:solidFill>
                            <a:schemeClr val="tx1"/>
                          </a:solidFill>
                          <a:effectLst/>
                          <a:latin typeface="Calibri" panose="020F0502020204030204" pitchFamily="34" charset="0"/>
                        </a:rPr>
                        <a:t>Total WMS Yield </a:t>
                      </a:r>
                      <a:r>
                        <a:rPr lang="en-US" sz="1800" b="1" u="none" strike="noStrike" kern="1200" dirty="0">
                          <a:solidFill>
                            <a:schemeClr val="tx1"/>
                          </a:solidFill>
                          <a:effectLst/>
                        </a:rPr>
                        <a:t>(acft/yr)</a:t>
                      </a:r>
                      <a:endParaRPr lang="en-US" sz="1800" b="1" i="0"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7620" marR="7620" marT="7620" marB="0" anchor="ctr"/>
                </a:tc>
                <a:tc hMerge="1">
                  <a:txBody>
                    <a:bodyPr/>
                    <a:lstStyle/>
                    <a:p>
                      <a:endParaRPr/>
                    </a:p>
                  </a:txBody>
                  <a:tcPr marL="7620" marR="7620" marT="7620" marB="0" anchor="b"/>
                </a:tc>
                <a:tc>
                  <a:txBody>
                    <a:bodyPr/>
                    <a:lstStyle/>
                    <a:p>
                      <a:pPr marL="0" algn="r" defTabSz="914126" rtl="0" eaLnBrk="1" fontAlgn="b" latinLnBrk="0" hangingPunct="1"/>
                      <a:r>
                        <a:rPr lang="en-US" sz="1800" b="1" u="none" strike="noStrike" dirty="0">
                          <a:solidFill>
                            <a:schemeClr val="tx1"/>
                          </a:solidFill>
                          <a:effectLst/>
                          <a:latin typeface="Calibri" panose="020F0502020204030204" pitchFamily="34" charset="0"/>
                        </a:rPr>
                        <a:t>1,158,000</a:t>
                      </a:r>
                      <a:endParaRPr lang="en-US" sz="1800" b="1" i="0"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7620" marR="7620" marT="7620" marB="0" anchor="ctr"/>
                </a:tc>
                <a:extLst>
                  <a:ext uri="{0D108BD9-81ED-4DB2-BD59-A6C34878D82A}">
                    <a16:rowId xmlns:a16="http://schemas.microsoft.com/office/drawing/2014/main" val="1127856499"/>
                  </a:ext>
                </a:extLst>
              </a:tr>
              <a:tr h="401947">
                <a:tc gridSpan="3">
                  <a:txBody>
                    <a:bodyPr/>
                    <a:lstStyle/>
                    <a:p>
                      <a:pPr marL="0" algn="l" defTabSz="914126" rtl="0" eaLnBrk="1" fontAlgn="b" latinLnBrk="0" hangingPunct="1"/>
                      <a:r>
                        <a:rPr lang="en-US" sz="1400" b="0" i="1" u="none" strike="noStrike" kern="1200" dirty="0">
                          <a:solidFill>
                            <a:schemeClr val="tx1"/>
                          </a:solidFill>
                          <a:effectLst/>
                          <a:latin typeface="Calibri" panose="020F0502020204030204" pitchFamily="34" charset="0"/>
                          <a:ea typeface="+mn-ea"/>
                          <a:cs typeface="Calibri" panose="020F0502020204030204" pitchFamily="34" charset="0"/>
                        </a:rPr>
                        <a:t>* Includes conservation, drought management, reallocation of other sources, weather modification, rainwater harvesting, and others</a:t>
                      </a: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marL="0" algn="r" defTabSz="914126" rtl="0" eaLnBrk="1" fontAlgn="b" latinLnBrk="0" hangingPunct="1"/>
                      <a:endParaRPr lang="en-US" sz="1800" b="1" i="0"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7620" marR="7620" marT="7620" marB="0" anchor="ctr"/>
                </a:tc>
                <a:extLst>
                  <a:ext uri="{0D108BD9-81ED-4DB2-BD59-A6C34878D82A}">
                    <a16:rowId xmlns:a16="http://schemas.microsoft.com/office/drawing/2014/main" val="362576592"/>
                  </a:ext>
                </a:extLst>
              </a:tr>
            </a:tbl>
          </a:graphicData>
        </a:graphic>
      </p:graphicFrame>
      <p:sp>
        <p:nvSpPr>
          <p:cNvPr id="8" name="Rectangle 7">
            <a:extLst>
              <a:ext uri="{FF2B5EF4-FFF2-40B4-BE49-F238E27FC236}">
                <a16:creationId xmlns:a16="http://schemas.microsoft.com/office/drawing/2014/main" id="{1B29B83A-7675-9BC1-BAF9-5C7A15E9FDF0}"/>
              </a:ext>
            </a:extLst>
          </p:cNvPr>
          <p:cNvSpPr/>
          <p:nvPr/>
        </p:nvSpPr>
        <p:spPr>
          <a:xfrm>
            <a:off x="6446034" y="1796062"/>
            <a:ext cx="2461260" cy="167640"/>
          </a:xfrm>
          <a:prstGeom prst="rect">
            <a:avLst/>
          </a:prstGeom>
          <a:gradFill>
            <a:gsLst>
              <a:gs pos="5000">
                <a:schemeClr val="tx2"/>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9" name="Content Placeholder 2">
            <a:extLst>
              <a:ext uri="{FF2B5EF4-FFF2-40B4-BE49-F238E27FC236}">
                <a16:creationId xmlns:a16="http://schemas.microsoft.com/office/drawing/2014/main" id="{D51696CF-F024-37FC-5DA0-4C34C09D155E}"/>
              </a:ext>
            </a:extLst>
          </p:cNvPr>
          <p:cNvSpPr txBox="1">
            <a:spLocks/>
          </p:cNvSpPr>
          <p:nvPr/>
        </p:nvSpPr>
        <p:spPr>
          <a:xfrm>
            <a:off x="2108200" y="2707498"/>
            <a:ext cx="2032000" cy="2030884"/>
          </a:xfrm>
          <a:prstGeom prst="rect">
            <a:avLst/>
          </a:prstGeom>
        </p:spPr>
        <p:txBody>
          <a:bodyPr vert="horz" lIns="91440" tIns="45720" rIns="91440" bIns="45720" rtlCol="0" anchor="ctr">
            <a:noAutofit/>
          </a:bodyPr>
          <a:lst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sz="4000" b="1" dirty="0">
                <a:solidFill>
                  <a:srgbClr val="004998"/>
                </a:solidFill>
              </a:rPr>
              <a:t>1.16M</a:t>
            </a:r>
            <a:br>
              <a:rPr lang="en-US" b="1" dirty="0">
                <a:solidFill>
                  <a:srgbClr val="004998"/>
                </a:solidFill>
              </a:rPr>
            </a:br>
            <a:r>
              <a:rPr lang="en-US" sz="2000" b="1" dirty="0">
                <a:solidFill>
                  <a:srgbClr val="004998"/>
                </a:solidFill>
              </a:rPr>
              <a:t>acft/yr</a:t>
            </a:r>
            <a:endParaRPr lang="en-US" b="1" dirty="0">
              <a:solidFill>
                <a:srgbClr val="004998"/>
              </a:solidFill>
            </a:endParaRPr>
          </a:p>
        </p:txBody>
      </p:sp>
      <p:sp>
        <p:nvSpPr>
          <p:cNvPr id="10" name="Rectangle 9">
            <a:extLst>
              <a:ext uri="{FF2B5EF4-FFF2-40B4-BE49-F238E27FC236}">
                <a16:creationId xmlns:a16="http://schemas.microsoft.com/office/drawing/2014/main" id="{BB8FEC7A-451F-1CB4-33CC-5D656FFCF27E}"/>
              </a:ext>
            </a:extLst>
          </p:cNvPr>
          <p:cNvSpPr/>
          <p:nvPr/>
        </p:nvSpPr>
        <p:spPr>
          <a:xfrm>
            <a:off x="6446034" y="2219395"/>
            <a:ext cx="2461260" cy="167640"/>
          </a:xfrm>
          <a:prstGeom prst="rect">
            <a:avLst/>
          </a:prstGeom>
          <a:gradFill>
            <a:gsLst>
              <a:gs pos="5000">
                <a:schemeClr val="accent2"/>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3E94B62B-D784-DD58-1809-784732CF80BD}"/>
              </a:ext>
            </a:extLst>
          </p:cNvPr>
          <p:cNvSpPr/>
          <p:nvPr/>
        </p:nvSpPr>
        <p:spPr>
          <a:xfrm>
            <a:off x="6446034" y="2623678"/>
            <a:ext cx="2461260" cy="167640"/>
          </a:xfrm>
          <a:prstGeom prst="rect">
            <a:avLst/>
          </a:prstGeom>
          <a:gradFill>
            <a:gsLst>
              <a:gs pos="5000">
                <a:srgbClr val="4AAD5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2" name="Rectangle 11">
            <a:extLst>
              <a:ext uri="{FF2B5EF4-FFF2-40B4-BE49-F238E27FC236}">
                <a16:creationId xmlns:a16="http://schemas.microsoft.com/office/drawing/2014/main" id="{4B80FA45-3BD3-523A-E9E0-0E745CA901F1}"/>
              </a:ext>
            </a:extLst>
          </p:cNvPr>
          <p:cNvSpPr/>
          <p:nvPr/>
        </p:nvSpPr>
        <p:spPr>
          <a:xfrm>
            <a:off x="6446034" y="3027961"/>
            <a:ext cx="2461260" cy="167640"/>
          </a:xfrm>
          <a:prstGeom prst="rect">
            <a:avLst/>
          </a:prstGeom>
          <a:gradFill>
            <a:gsLst>
              <a:gs pos="5000">
                <a:srgbClr val="007DC5"/>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3" name="Rectangle 12">
            <a:extLst>
              <a:ext uri="{FF2B5EF4-FFF2-40B4-BE49-F238E27FC236}">
                <a16:creationId xmlns:a16="http://schemas.microsoft.com/office/drawing/2014/main" id="{182B8CAC-DDD8-50B1-945D-D36F4DA750A3}"/>
              </a:ext>
            </a:extLst>
          </p:cNvPr>
          <p:cNvSpPr/>
          <p:nvPr/>
        </p:nvSpPr>
        <p:spPr>
          <a:xfrm>
            <a:off x="6446034" y="3432244"/>
            <a:ext cx="2461260" cy="167640"/>
          </a:xfrm>
          <a:prstGeom prst="rect">
            <a:avLst/>
          </a:prstGeom>
          <a:gradFill>
            <a:gsLst>
              <a:gs pos="5000">
                <a:srgbClr val="FFA30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4" name="Rectangle 13">
            <a:extLst>
              <a:ext uri="{FF2B5EF4-FFF2-40B4-BE49-F238E27FC236}">
                <a16:creationId xmlns:a16="http://schemas.microsoft.com/office/drawing/2014/main" id="{3C0FD291-7C1E-9410-4DD0-4F41D0F68221}"/>
              </a:ext>
            </a:extLst>
          </p:cNvPr>
          <p:cNvSpPr/>
          <p:nvPr/>
        </p:nvSpPr>
        <p:spPr>
          <a:xfrm>
            <a:off x="6446034" y="3836527"/>
            <a:ext cx="2461260" cy="167640"/>
          </a:xfrm>
          <a:prstGeom prst="rect">
            <a:avLst/>
          </a:prstGeom>
          <a:gradFill>
            <a:gsLst>
              <a:gs pos="5000">
                <a:srgbClr val="CC0099"/>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5" name="Rectangle 14">
            <a:extLst>
              <a:ext uri="{FF2B5EF4-FFF2-40B4-BE49-F238E27FC236}">
                <a16:creationId xmlns:a16="http://schemas.microsoft.com/office/drawing/2014/main" id="{29CC1C78-9D6A-A14A-F833-55D25E578F14}"/>
              </a:ext>
            </a:extLst>
          </p:cNvPr>
          <p:cNvSpPr/>
          <p:nvPr/>
        </p:nvSpPr>
        <p:spPr>
          <a:xfrm>
            <a:off x="6446034" y="4240810"/>
            <a:ext cx="2461260" cy="167640"/>
          </a:xfrm>
          <a:prstGeom prst="rect">
            <a:avLst/>
          </a:prstGeom>
          <a:gradFill>
            <a:gsLst>
              <a:gs pos="7000">
                <a:srgbClr val="C0C0C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9EAB29C2-6078-ED1E-50F5-353C85C262C3}"/>
              </a:ext>
            </a:extLst>
          </p:cNvPr>
          <p:cNvSpPr/>
          <p:nvPr/>
        </p:nvSpPr>
        <p:spPr>
          <a:xfrm>
            <a:off x="6446034" y="4645093"/>
            <a:ext cx="2461260" cy="167640"/>
          </a:xfrm>
          <a:prstGeom prst="rect">
            <a:avLst/>
          </a:prstGeom>
          <a:gradFill>
            <a:gsLst>
              <a:gs pos="5000">
                <a:srgbClr val="66004D"/>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344539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677C-0EF8-DEEB-B1E7-8D14519CAE43}"/>
              </a:ext>
            </a:extLst>
          </p:cNvPr>
          <p:cNvSpPr>
            <a:spLocks noGrp="1"/>
          </p:cNvSpPr>
          <p:nvPr>
            <p:ph type="title"/>
          </p:nvPr>
        </p:nvSpPr>
        <p:spPr/>
        <p:txBody>
          <a:bodyPr/>
          <a:lstStyle/>
          <a:p>
            <a:r>
              <a:rPr lang="en-US" dirty="0"/>
              <a:t>Meeting the Challenge: Strategies to Develop New Water Supplies</a:t>
            </a:r>
          </a:p>
        </p:txBody>
      </p:sp>
      <p:pic>
        <p:nvPicPr>
          <p:cNvPr id="7" name="Content Placeholder 6" descr="A map of the united states&#10;&#10;AI-generated content may be incorrect.">
            <a:extLst>
              <a:ext uri="{FF2B5EF4-FFF2-40B4-BE49-F238E27FC236}">
                <a16:creationId xmlns:a16="http://schemas.microsoft.com/office/drawing/2014/main" id="{3D949051-8E6B-6880-2997-30AD9B50088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126" y="1293252"/>
            <a:ext cx="10960100" cy="4338373"/>
          </a:xfrm>
        </p:spPr>
      </p:pic>
      <p:sp>
        <p:nvSpPr>
          <p:cNvPr id="4" name="Slide Number Placeholder 3">
            <a:extLst>
              <a:ext uri="{FF2B5EF4-FFF2-40B4-BE49-F238E27FC236}">
                <a16:creationId xmlns:a16="http://schemas.microsoft.com/office/drawing/2014/main" id="{CF7AED33-E307-1006-192B-AE62692248BD}"/>
              </a:ext>
            </a:extLst>
          </p:cNvPr>
          <p:cNvSpPr>
            <a:spLocks noGrp="1"/>
          </p:cNvSpPr>
          <p:nvPr>
            <p:ph type="sldNum" sz="quarter" idx="16"/>
          </p:nvPr>
        </p:nvSpPr>
        <p:spPr/>
        <p:txBody>
          <a:bodyPr/>
          <a:lstStyle/>
          <a:p>
            <a:fld id="{5F6EEA8A-7DD5-4B47-82F9-2617BF385EBD}" type="slidenum">
              <a:rPr lang="en-US" smtClean="0"/>
              <a:pPr/>
              <a:t>12</a:t>
            </a:fld>
            <a:endParaRPr lang="en-US"/>
          </a:p>
        </p:txBody>
      </p:sp>
      <p:sp>
        <p:nvSpPr>
          <p:cNvPr id="5" name="Text Placeholder 4">
            <a:extLst>
              <a:ext uri="{FF2B5EF4-FFF2-40B4-BE49-F238E27FC236}">
                <a16:creationId xmlns:a16="http://schemas.microsoft.com/office/drawing/2014/main" id="{7B0B4BD4-F3AB-2A7B-2CAB-825F60EE242C}"/>
              </a:ext>
            </a:extLst>
          </p:cNvPr>
          <p:cNvSpPr>
            <a:spLocks noGrp="1"/>
          </p:cNvSpPr>
          <p:nvPr>
            <p:ph type="body" sz="quarter" idx="17"/>
          </p:nvPr>
        </p:nvSpPr>
        <p:spPr>
          <a:xfrm>
            <a:off x="609442" y="5526089"/>
            <a:ext cx="10960420" cy="707887"/>
          </a:xfrm>
        </p:spPr>
        <p:txBody>
          <a:bodyPr/>
          <a:lstStyle/>
          <a:p>
            <a:pPr algn="ctr"/>
            <a:r>
              <a:rPr lang="en-US" sz="2000" i="1" dirty="0">
                <a:solidFill>
                  <a:schemeClr val="tx2"/>
                </a:solidFill>
              </a:rPr>
              <a:t>Both Regions Recommend a Diverse Portfolio of Water Management Strategies (WMSs)</a:t>
            </a:r>
          </a:p>
        </p:txBody>
      </p:sp>
      <p:graphicFrame>
        <p:nvGraphicFramePr>
          <p:cNvPr id="8" name="Table 7">
            <a:extLst>
              <a:ext uri="{FF2B5EF4-FFF2-40B4-BE49-F238E27FC236}">
                <a16:creationId xmlns:a16="http://schemas.microsoft.com/office/drawing/2014/main" id="{FE823835-5D90-DEE7-3D17-205B362F24A8}"/>
              </a:ext>
            </a:extLst>
          </p:cNvPr>
          <p:cNvGraphicFramePr>
            <a:graphicFrameLocks noGrp="1"/>
          </p:cNvGraphicFramePr>
          <p:nvPr>
            <p:extLst>
              <p:ext uri="{D42A27DB-BD31-4B8C-83A1-F6EECF244321}">
                <p14:modId xmlns:p14="http://schemas.microsoft.com/office/powerpoint/2010/main" val="3342200730"/>
              </p:ext>
            </p:extLst>
          </p:nvPr>
        </p:nvGraphicFramePr>
        <p:xfrm>
          <a:off x="609127" y="1293252"/>
          <a:ext cx="2832591" cy="4338376"/>
        </p:xfrm>
        <a:graphic>
          <a:graphicData uri="http://schemas.openxmlformats.org/drawingml/2006/table">
            <a:tbl>
              <a:tblPr firstRow="1" lastRow="1">
                <a:tableStyleId>{9D7B26C5-4107-4FEC-AEDC-1716B250A1EF}</a:tableStyleId>
              </a:tblPr>
              <a:tblGrid>
                <a:gridCol w="458343">
                  <a:extLst>
                    <a:ext uri="{9D8B030D-6E8A-4147-A177-3AD203B41FA5}">
                      <a16:colId xmlns:a16="http://schemas.microsoft.com/office/drawing/2014/main" val="3796544965"/>
                    </a:ext>
                  </a:extLst>
                </a:gridCol>
                <a:gridCol w="2374248">
                  <a:extLst>
                    <a:ext uri="{9D8B030D-6E8A-4147-A177-3AD203B41FA5}">
                      <a16:colId xmlns:a16="http://schemas.microsoft.com/office/drawing/2014/main" val="4278209762"/>
                    </a:ext>
                  </a:extLst>
                </a:gridCol>
              </a:tblGrid>
              <a:tr h="421452">
                <a:tc gridSpan="2">
                  <a:txBody>
                    <a:bodyPr/>
                    <a:lstStyle/>
                    <a:p>
                      <a:pPr algn="ctr" fontAlgn="b"/>
                      <a:r>
                        <a:rPr lang="en-US" sz="1600" b="1" u="none" strike="noStrike" dirty="0">
                          <a:solidFill>
                            <a:schemeClr val="tx1"/>
                          </a:solidFill>
                          <a:effectLst/>
                          <a:latin typeface="Calibri" panose="020F0502020204030204" pitchFamily="34" charset="0"/>
                        </a:rPr>
                        <a:t>WMS Type</a:t>
                      </a:r>
                      <a:endParaRPr lang="en-US" sz="1600" b="1"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gradFill>
                      <a:gsLst>
                        <a:gs pos="54000">
                          <a:schemeClr val="bg1">
                            <a:alpha val="92000"/>
                          </a:schemeClr>
                        </a:gs>
                        <a:gs pos="84000">
                          <a:schemeClr val="bg1">
                            <a:alpha val="0"/>
                          </a:schemeClr>
                        </a:gs>
                      </a:gsLst>
                      <a:lin ang="0" scaled="1"/>
                    </a:gradFill>
                  </a:tcPr>
                </a:tc>
                <a:tc hMerge="1">
                  <a:txBody>
                    <a:bodyPr/>
                    <a:lstStyle/>
                    <a:p>
                      <a:endParaRPr dirty="0"/>
                    </a:p>
                  </a:txBody>
                  <a:tcPr marL="7620" marR="7620" marT="7620" marB="0" anchor="b">
                    <a:gradFill>
                      <a:gsLst>
                        <a:gs pos="30000">
                          <a:schemeClr val="bg1">
                            <a:alpha val="75000"/>
                          </a:schemeClr>
                        </a:gs>
                        <a:gs pos="84000">
                          <a:schemeClr val="bg1">
                            <a:alpha val="0"/>
                          </a:schemeClr>
                        </a:gs>
                      </a:gsLst>
                      <a:lin ang="0" scaled="1"/>
                    </a:gradFill>
                  </a:tcPr>
                </a:tc>
                <a:extLst>
                  <a:ext uri="{0D108BD9-81ED-4DB2-BD59-A6C34878D82A}">
                    <a16:rowId xmlns:a16="http://schemas.microsoft.com/office/drawing/2014/main" val="3483549729"/>
                  </a:ext>
                </a:extLst>
              </a:tr>
              <a:tr h="455416">
                <a:tc>
                  <a:txBody>
                    <a:bodyPr/>
                    <a:lstStyle/>
                    <a:p>
                      <a:pPr algn="ctr" fontAlgn="b"/>
                      <a:endParaRPr lang="en-US" sz="28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New Reservoir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2597568554"/>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Surface Water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2396719923"/>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Seawater Desalination</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1009981704"/>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Aquifer </a:t>
                      </a:r>
                      <a:r>
                        <a:rPr lang="en-US" sz="1600" b="0" i="0" u="none" strike="noStrike" dirty="0" err="1">
                          <a:solidFill>
                            <a:srgbClr val="000000"/>
                          </a:solidFill>
                          <a:effectLst/>
                          <a:latin typeface="Calibri" panose="020F0502020204030204" pitchFamily="34" charset="0"/>
                        </a:rPr>
                        <a:t>Sto</a:t>
                      </a:r>
                      <a:r>
                        <a:rPr lang="en-US" sz="1600" b="0" i="0" u="none" strike="noStrike" dirty="0">
                          <a:solidFill>
                            <a:srgbClr val="000000"/>
                          </a:solidFill>
                          <a:effectLst/>
                          <a:latin typeface="Calibri" panose="020F0502020204030204" pitchFamily="34" charset="0"/>
                        </a:rPr>
                        <a:t>. &amp; </a:t>
                      </a:r>
                      <a:r>
                        <a:rPr lang="en-US" sz="1600" b="0" i="0" u="none" strike="noStrike" dirty="0" err="1">
                          <a:solidFill>
                            <a:srgbClr val="000000"/>
                          </a:solidFill>
                          <a:effectLst/>
                          <a:latin typeface="Calibri" panose="020F0502020204030204" pitchFamily="34" charset="0"/>
                        </a:rPr>
                        <a:t>Recov</a:t>
                      </a:r>
                      <a:r>
                        <a:rPr lang="en-US" sz="1600" b="0" i="0" u="none" strike="noStrike" dirty="0">
                          <a:solidFill>
                            <a:srgbClr val="000000"/>
                          </a:solidFill>
                          <a:effectLst/>
                          <a:latin typeface="Calibri" panose="020F0502020204030204" pitchFamily="34" charset="0"/>
                        </a:rPr>
                        <a:t> (ASR)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44401940"/>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Brackish Groundwater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864094165"/>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Fresh Groundwater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2676705672"/>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Reuse</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1172057457"/>
                  </a:ext>
                </a:extLst>
              </a:tr>
              <a:tr h="421452">
                <a:tc>
                  <a:txBody>
                    <a:bodyPr/>
                    <a:lstStyle/>
                    <a:p>
                      <a:pPr algn="l" fontAlgn="b"/>
                      <a:endParaRPr lang="en-US" sz="1600" b="0" i="0" u="none" strike="noStrike" dirty="0">
                        <a:solidFill>
                          <a:schemeClr val="tx1"/>
                        </a:solidFill>
                        <a:effectLst/>
                        <a:latin typeface="Calibri" panose="020F0502020204030204" pitchFamily="34" charset="0"/>
                        <a:cs typeface="Calibri" panose="020F0502020204030204" pitchFamily="34" charset="0"/>
                      </a:endParaRPr>
                    </a:p>
                  </a:txBody>
                  <a:tcPr marL="7620" marR="7620" marT="7620" marB="0" anchor="ctr">
                    <a:solidFill>
                      <a:srgbClr val="FFFFFF">
                        <a:alpha val="75000"/>
                      </a:srgbClr>
                    </a:solidFill>
                  </a:tcPr>
                </a:tc>
                <a:tc>
                  <a:txBody>
                    <a:bodyPr/>
                    <a:lstStyle/>
                    <a:p>
                      <a:pPr algn="l" fontAlgn="b"/>
                      <a:r>
                        <a:rPr lang="en-US" sz="1600" b="0" i="0" u="none" strike="noStrike" dirty="0">
                          <a:solidFill>
                            <a:srgbClr val="000000"/>
                          </a:solidFill>
                          <a:effectLst/>
                          <a:latin typeface="Calibri" panose="020F0502020204030204" pitchFamily="34" charset="0"/>
                        </a:rPr>
                        <a:t>Other*</a:t>
                      </a:r>
                    </a:p>
                  </a:txBody>
                  <a:tcPr marL="6350" marR="6350" marT="6350" marB="0" anchor="ctr">
                    <a:gradFill>
                      <a:gsLst>
                        <a:gs pos="61000">
                          <a:srgbClr val="FFFFFF">
                            <a:alpha val="50000"/>
                          </a:srgbClr>
                        </a:gs>
                        <a:gs pos="38000">
                          <a:schemeClr val="bg1">
                            <a:alpha val="75000"/>
                          </a:schemeClr>
                        </a:gs>
                        <a:gs pos="84000">
                          <a:schemeClr val="bg1">
                            <a:alpha val="0"/>
                          </a:schemeClr>
                        </a:gs>
                      </a:gsLst>
                      <a:lin ang="0" scaled="1"/>
                    </a:gradFill>
                  </a:tcPr>
                </a:tc>
                <a:extLst>
                  <a:ext uri="{0D108BD9-81ED-4DB2-BD59-A6C34878D82A}">
                    <a16:rowId xmlns:a16="http://schemas.microsoft.com/office/drawing/2014/main" val="2405381620"/>
                  </a:ext>
                </a:extLst>
              </a:tr>
              <a:tr h="511344">
                <a:tc gridSpan="2">
                  <a:txBody>
                    <a:bodyPr/>
                    <a:lstStyle/>
                    <a:p>
                      <a:pPr marL="0" algn="l" defTabSz="914126" rtl="0" eaLnBrk="1" fontAlgn="b" latinLnBrk="0" hangingPunct="1"/>
                      <a:r>
                        <a:rPr lang="en-US" sz="1050" b="0" i="1" u="none" strike="noStrike" kern="1200" dirty="0">
                          <a:solidFill>
                            <a:schemeClr val="tx1"/>
                          </a:solidFill>
                          <a:effectLst/>
                          <a:latin typeface="Calibri" panose="020F0502020204030204" pitchFamily="34" charset="0"/>
                          <a:ea typeface="+mn-ea"/>
                          <a:cs typeface="Calibri" panose="020F0502020204030204" pitchFamily="34" charset="0"/>
                        </a:rPr>
                        <a:t>* Includes conservation, drought management, reallocation of other sources, weather modification, rainwater harvesting, and others</a:t>
                      </a:r>
                    </a:p>
                  </a:txBody>
                  <a:tcPr marL="7620" marR="7620" marT="7620" marB="0" anchor="ctr">
                    <a:lnB w="12700" cap="flat" cmpd="sng" algn="ctr">
                      <a:solidFill>
                        <a:schemeClr val="tx1"/>
                      </a:solidFill>
                      <a:prstDash val="solid"/>
                      <a:round/>
                      <a:headEnd type="none" w="med" len="med"/>
                      <a:tailEnd type="none" w="med" len="med"/>
                    </a:lnB>
                    <a:gradFill>
                      <a:gsLst>
                        <a:gs pos="65000">
                          <a:schemeClr val="bg1">
                            <a:alpha val="75000"/>
                          </a:schemeClr>
                        </a:gs>
                        <a:gs pos="92000">
                          <a:schemeClr val="bg1">
                            <a:alpha val="0"/>
                          </a:schemeClr>
                        </a:gs>
                      </a:gsLst>
                      <a:lin ang="0" scaled="1"/>
                    </a:gradFill>
                  </a:tcPr>
                </a:tc>
                <a:tc hMerge="1">
                  <a:txBody>
                    <a:bodyPr/>
                    <a:lstStyle/>
                    <a:p>
                      <a:endParaRPr lang="en-US"/>
                    </a:p>
                  </a:txBody>
                  <a:tcPr/>
                </a:tc>
                <a:extLst>
                  <a:ext uri="{0D108BD9-81ED-4DB2-BD59-A6C34878D82A}">
                    <a16:rowId xmlns:a16="http://schemas.microsoft.com/office/drawing/2014/main" val="362576592"/>
                  </a:ext>
                </a:extLst>
              </a:tr>
            </a:tbl>
          </a:graphicData>
        </a:graphic>
      </p:graphicFrame>
      <p:sp>
        <p:nvSpPr>
          <p:cNvPr id="9" name="Rectangle 8">
            <a:extLst>
              <a:ext uri="{FF2B5EF4-FFF2-40B4-BE49-F238E27FC236}">
                <a16:creationId xmlns:a16="http://schemas.microsoft.com/office/drawing/2014/main" id="{67C0E17F-5A05-FADD-ACC3-ACD8C5AFD2B5}"/>
              </a:ext>
            </a:extLst>
          </p:cNvPr>
          <p:cNvSpPr/>
          <p:nvPr/>
        </p:nvSpPr>
        <p:spPr>
          <a:xfrm>
            <a:off x="609126" y="1860547"/>
            <a:ext cx="2461260" cy="167640"/>
          </a:xfrm>
          <a:prstGeom prst="rect">
            <a:avLst/>
          </a:prstGeom>
          <a:gradFill>
            <a:gsLst>
              <a:gs pos="5000">
                <a:schemeClr val="tx2"/>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0" name="Rectangle 9">
            <a:extLst>
              <a:ext uri="{FF2B5EF4-FFF2-40B4-BE49-F238E27FC236}">
                <a16:creationId xmlns:a16="http://schemas.microsoft.com/office/drawing/2014/main" id="{C6D80EF3-946A-B9A4-87A1-0989447E462F}"/>
              </a:ext>
            </a:extLst>
          </p:cNvPr>
          <p:cNvSpPr/>
          <p:nvPr/>
        </p:nvSpPr>
        <p:spPr>
          <a:xfrm>
            <a:off x="609126" y="2302732"/>
            <a:ext cx="2461260" cy="167640"/>
          </a:xfrm>
          <a:prstGeom prst="rect">
            <a:avLst/>
          </a:prstGeom>
          <a:gradFill>
            <a:gsLst>
              <a:gs pos="5000">
                <a:schemeClr val="accent2"/>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03D62B5C-1488-E017-4BF2-CDAEEA9F0E7A}"/>
              </a:ext>
            </a:extLst>
          </p:cNvPr>
          <p:cNvSpPr/>
          <p:nvPr/>
        </p:nvSpPr>
        <p:spPr>
          <a:xfrm>
            <a:off x="609126" y="2721154"/>
            <a:ext cx="2461260" cy="167640"/>
          </a:xfrm>
          <a:prstGeom prst="rect">
            <a:avLst/>
          </a:prstGeom>
          <a:gradFill>
            <a:gsLst>
              <a:gs pos="5000">
                <a:srgbClr val="4AAD5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2" name="Rectangle 11">
            <a:extLst>
              <a:ext uri="{FF2B5EF4-FFF2-40B4-BE49-F238E27FC236}">
                <a16:creationId xmlns:a16="http://schemas.microsoft.com/office/drawing/2014/main" id="{AAF7C4C6-0CCB-615B-6CEE-79B82A9D6B6D}"/>
              </a:ext>
            </a:extLst>
          </p:cNvPr>
          <p:cNvSpPr/>
          <p:nvPr/>
        </p:nvSpPr>
        <p:spPr>
          <a:xfrm>
            <a:off x="609126" y="3144289"/>
            <a:ext cx="2461260" cy="167640"/>
          </a:xfrm>
          <a:prstGeom prst="rect">
            <a:avLst/>
          </a:prstGeom>
          <a:gradFill>
            <a:gsLst>
              <a:gs pos="5000">
                <a:srgbClr val="007DC5"/>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srgbClr val="FFFFFF"/>
              </a:solidFill>
              <a:latin typeface="Calibri" panose="020F0502020204030204" pitchFamily="34" charset="0"/>
            </a:endParaRPr>
          </a:p>
        </p:txBody>
      </p:sp>
      <p:sp>
        <p:nvSpPr>
          <p:cNvPr id="13" name="Rectangle 12">
            <a:extLst>
              <a:ext uri="{FF2B5EF4-FFF2-40B4-BE49-F238E27FC236}">
                <a16:creationId xmlns:a16="http://schemas.microsoft.com/office/drawing/2014/main" id="{3BB98C2B-A7B4-D9D1-A731-AAA4DFAC04FC}"/>
              </a:ext>
            </a:extLst>
          </p:cNvPr>
          <p:cNvSpPr/>
          <p:nvPr/>
        </p:nvSpPr>
        <p:spPr>
          <a:xfrm>
            <a:off x="609126" y="3562198"/>
            <a:ext cx="2461260" cy="167640"/>
          </a:xfrm>
          <a:prstGeom prst="rect">
            <a:avLst/>
          </a:prstGeom>
          <a:gradFill>
            <a:gsLst>
              <a:gs pos="5000">
                <a:srgbClr val="FFA30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4" name="Rectangle 13">
            <a:extLst>
              <a:ext uri="{FF2B5EF4-FFF2-40B4-BE49-F238E27FC236}">
                <a16:creationId xmlns:a16="http://schemas.microsoft.com/office/drawing/2014/main" id="{FD52CB47-1F26-8612-C9F0-448A16A46B8F}"/>
              </a:ext>
            </a:extLst>
          </p:cNvPr>
          <p:cNvSpPr/>
          <p:nvPr/>
        </p:nvSpPr>
        <p:spPr>
          <a:xfrm>
            <a:off x="609126" y="3990054"/>
            <a:ext cx="2461260" cy="167640"/>
          </a:xfrm>
          <a:prstGeom prst="rect">
            <a:avLst/>
          </a:prstGeom>
          <a:gradFill>
            <a:gsLst>
              <a:gs pos="5000">
                <a:srgbClr val="CC0099"/>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FFFFFF"/>
              </a:solidFill>
              <a:latin typeface="Calibri" panose="020F0502020204030204" pitchFamily="34" charset="0"/>
            </a:endParaRPr>
          </a:p>
        </p:txBody>
      </p:sp>
      <p:sp>
        <p:nvSpPr>
          <p:cNvPr id="15" name="Rectangle 14">
            <a:extLst>
              <a:ext uri="{FF2B5EF4-FFF2-40B4-BE49-F238E27FC236}">
                <a16:creationId xmlns:a16="http://schemas.microsoft.com/office/drawing/2014/main" id="{29F013C1-B45D-C7BC-9DF6-C053E8CF25AC}"/>
              </a:ext>
            </a:extLst>
          </p:cNvPr>
          <p:cNvSpPr/>
          <p:nvPr/>
        </p:nvSpPr>
        <p:spPr>
          <a:xfrm>
            <a:off x="609126" y="4408476"/>
            <a:ext cx="2461260" cy="167640"/>
          </a:xfrm>
          <a:prstGeom prst="rect">
            <a:avLst/>
          </a:prstGeom>
          <a:gradFill>
            <a:gsLst>
              <a:gs pos="7000">
                <a:srgbClr val="C0C0C0"/>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500F08CA-BDC2-6DE9-395E-8AA40A04F8C3}"/>
              </a:ext>
            </a:extLst>
          </p:cNvPr>
          <p:cNvSpPr/>
          <p:nvPr/>
        </p:nvSpPr>
        <p:spPr>
          <a:xfrm>
            <a:off x="609126" y="4826385"/>
            <a:ext cx="2461260" cy="167640"/>
          </a:xfrm>
          <a:prstGeom prst="rect">
            <a:avLst/>
          </a:prstGeom>
          <a:gradFill>
            <a:gsLst>
              <a:gs pos="5000">
                <a:srgbClr val="66004D"/>
              </a:gs>
              <a:gs pos="19000">
                <a:schemeClr val="bg1">
                  <a:alpha val="0"/>
                </a:schemeClr>
              </a:gs>
              <a:gs pos="19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grpSp>
        <p:nvGrpSpPr>
          <p:cNvPr id="32" name="Group 31">
            <a:extLst>
              <a:ext uri="{FF2B5EF4-FFF2-40B4-BE49-F238E27FC236}">
                <a16:creationId xmlns:a16="http://schemas.microsoft.com/office/drawing/2014/main" id="{11AFA65A-5419-618D-2A2C-3B69A0AF0624}"/>
              </a:ext>
            </a:extLst>
          </p:cNvPr>
          <p:cNvGrpSpPr/>
          <p:nvPr/>
        </p:nvGrpSpPr>
        <p:grpSpPr>
          <a:xfrm>
            <a:off x="5225331" y="1406123"/>
            <a:ext cx="4530896" cy="2736609"/>
            <a:chOff x="5225331" y="1406123"/>
            <a:chExt cx="4530896" cy="2736609"/>
          </a:xfrm>
        </p:grpSpPr>
        <p:sp>
          <p:nvSpPr>
            <p:cNvPr id="17" name="TextBox 16">
              <a:extLst>
                <a:ext uri="{FF2B5EF4-FFF2-40B4-BE49-F238E27FC236}">
                  <a16:creationId xmlns:a16="http://schemas.microsoft.com/office/drawing/2014/main" id="{D38DEE8E-0E5B-F550-BE4B-68409FEF44BF}"/>
                </a:ext>
              </a:extLst>
            </p:cNvPr>
            <p:cNvSpPr txBox="1"/>
            <p:nvPr/>
          </p:nvSpPr>
          <p:spPr>
            <a:xfrm>
              <a:off x="7655599" y="1406123"/>
              <a:ext cx="2100628" cy="584775"/>
            </a:xfrm>
            <a:prstGeom prst="rect">
              <a:avLst/>
            </a:prstGeom>
            <a:solidFill>
              <a:srgbClr val="007DC5"/>
            </a:solidFill>
            <a:ln w="50800">
              <a:noFill/>
            </a:ln>
          </p:spPr>
          <p:txBody>
            <a:bodyPr wrap="square" rtlCol="0">
              <a:spAutoFit/>
            </a:bodyPr>
            <a:lstStyle/>
            <a:p>
              <a:pPr algn="ctr"/>
              <a:r>
                <a:rPr lang="en-US" sz="1600" dirty="0">
                  <a:solidFill>
                    <a:schemeClr val="bg1"/>
                  </a:solidFill>
                </a:rPr>
                <a:t>Aquifer Storage and Recovery</a:t>
              </a:r>
            </a:p>
          </p:txBody>
        </p:sp>
        <p:cxnSp>
          <p:nvCxnSpPr>
            <p:cNvPr id="19" name="Straight Arrow Connector 18">
              <a:extLst>
                <a:ext uri="{FF2B5EF4-FFF2-40B4-BE49-F238E27FC236}">
                  <a16:creationId xmlns:a16="http://schemas.microsoft.com/office/drawing/2014/main" id="{CD6808DD-3FC7-A6A9-BD1F-6278AB850A6E}"/>
                </a:ext>
              </a:extLst>
            </p:cNvPr>
            <p:cNvCxnSpPr>
              <a:cxnSpLocks/>
              <a:stCxn id="17" idx="1"/>
            </p:cNvCxnSpPr>
            <p:nvPr/>
          </p:nvCxnSpPr>
          <p:spPr>
            <a:xfrm flipH="1">
              <a:off x="7382710" y="1698511"/>
              <a:ext cx="272889" cy="120318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34CD0D2-2197-D74B-83E1-089AB3FE78A8}"/>
                </a:ext>
              </a:extLst>
            </p:cNvPr>
            <p:cNvCxnSpPr>
              <a:cxnSpLocks/>
              <a:stCxn id="17" idx="1"/>
            </p:cNvCxnSpPr>
            <p:nvPr/>
          </p:nvCxnSpPr>
          <p:spPr>
            <a:xfrm flipH="1">
              <a:off x="6814565" y="1698511"/>
              <a:ext cx="841034" cy="42265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17F460C-C424-1DFA-D49A-CF7FC141D6C2}"/>
                </a:ext>
              </a:extLst>
            </p:cNvPr>
            <p:cNvCxnSpPr>
              <a:cxnSpLocks/>
              <a:stCxn id="17" idx="1"/>
            </p:cNvCxnSpPr>
            <p:nvPr/>
          </p:nvCxnSpPr>
          <p:spPr>
            <a:xfrm flipH="1">
              <a:off x="6089176" y="1698511"/>
              <a:ext cx="1566423" cy="23482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DCC57F3-9E98-98D9-6D46-1E3D61ABD317}"/>
                </a:ext>
              </a:extLst>
            </p:cNvPr>
            <p:cNvCxnSpPr>
              <a:cxnSpLocks/>
              <a:stCxn id="17" idx="1"/>
            </p:cNvCxnSpPr>
            <p:nvPr/>
          </p:nvCxnSpPr>
          <p:spPr>
            <a:xfrm flipH="1">
              <a:off x="5225331" y="1698511"/>
              <a:ext cx="2430268" cy="45539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3ED971A-807A-BD6F-C5BE-A78F12934913}"/>
                </a:ext>
              </a:extLst>
            </p:cNvPr>
            <p:cNvCxnSpPr>
              <a:cxnSpLocks/>
              <a:stCxn id="17" idx="1"/>
            </p:cNvCxnSpPr>
            <p:nvPr/>
          </p:nvCxnSpPr>
          <p:spPr>
            <a:xfrm flipH="1">
              <a:off x="6741701" y="1698511"/>
              <a:ext cx="913898" cy="244422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940AB7A0-0B8E-39AF-AE29-D773A2EE3FB6}"/>
              </a:ext>
            </a:extLst>
          </p:cNvPr>
          <p:cNvGrpSpPr/>
          <p:nvPr/>
        </p:nvGrpSpPr>
        <p:grpSpPr>
          <a:xfrm>
            <a:off x="3359426" y="2431830"/>
            <a:ext cx="3381639" cy="1825845"/>
            <a:chOff x="3359426" y="2431830"/>
            <a:chExt cx="3381639" cy="1825845"/>
          </a:xfrm>
        </p:grpSpPr>
        <p:sp>
          <p:nvSpPr>
            <p:cNvPr id="60" name="TextBox 59">
              <a:extLst>
                <a:ext uri="{FF2B5EF4-FFF2-40B4-BE49-F238E27FC236}">
                  <a16:creationId xmlns:a16="http://schemas.microsoft.com/office/drawing/2014/main" id="{775ED5F7-8AB1-E517-A23C-39E5987C413B}"/>
                </a:ext>
              </a:extLst>
            </p:cNvPr>
            <p:cNvSpPr txBox="1"/>
            <p:nvPr/>
          </p:nvSpPr>
          <p:spPr>
            <a:xfrm>
              <a:off x="3359426" y="3116443"/>
              <a:ext cx="1363798" cy="584775"/>
            </a:xfrm>
            <a:prstGeom prst="rect">
              <a:avLst/>
            </a:prstGeom>
            <a:solidFill>
              <a:srgbClr val="FFA300"/>
            </a:solidFill>
            <a:ln w="50800">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Brackish Groundwater</a:t>
              </a:r>
            </a:p>
          </p:txBody>
        </p:sp>
        <p:cxnSp>
          <p:nvCxnSpPr>
            <p:cNvPr id="61" name="Straight Arrow Connector 60">
              <a:extLst>
                <a:ext uri="{FF2B5EF4-FFF2-40B4-BE49-F238E27FC236}">
                  <a16:creationId xmlns:a16="http://schemas.microsoft.com/office/drawing/2014/main" id="{04FA8ADC-298A-4507-A864-2986FEDE51F8}"/>
                </a:ext>
              </a:extLst>
            </p:cNvPr>
            <p:cNvCxnSpPr>
              <a:cxnSpLocks/>
              <a:stCxn id="60" idx="3"/>
            </p:cNvCxnSpPr>
            <p:nvPr/>
          </p:nvCxnSpPr>
          <p:spPr>
            <a:xfrm flipV="1">
              <a:off x="4723224" y="2431830"/>
              <a:ext cx="1317709" cy="977001"/>
            </a:xfrm>
            <a:prstGeom prst="straightConnector1">
              <a:avLst/>
            </a:prstGeom>
            <a:ln w="19050">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8B3F9D-B480-3879-E7FF-0E6746ABE890}"/>
                </a:ext>
              </a:extLst>
            </p:cNvPr>
            <p:cNvCxnSpPr>
              <a:cxnSpLocks/>
              <a:stCxn id="60" idx="3"/>
            </p:cNvCxnSpPr>
            <p:nvPr/>
          </p:nvCxnSpPr>
          <p:spPr>
            <a:xfrm flipV="1">
              <a:off x="4723224" y="2551370"/>
              <a:ext cx="1551063" cy="857461"/>
            </a:xfrm>
            <a:prstGeom prst="straightConnector1">
              <a:avLst/>
            </a:prstGeom>
            <a:ln w="19050">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A8D1FA3-A9D3-7157-CB2D-64DCD0C87B17}"/>
                </a:ext>
              </a:extLst>
            </p:cNvPr>
            <p:cNvCxnSpPr>
              <a:cxnSpLocks/>
              <a:stCxn id="60" idx="3"/>
            </p:cNvCxnSpPr>
            <p:nvPr/>
          </p:nvCxnSpPr>
          <p:spPr>
            <a:xfrm flipV="1">
              <a:off x="4723224" y="2559986"/>
              <a:ext cx="1328963" cy="848845"/>
            </a:xfrm>
            <a:prstGeom prst="straightConnector1">
              <a:avLst/>
            </a:prstGeom>
            <a:ln w="19050">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61EEA8E-8D50-5BA6-1B4B-EC38D57891A3}"/>
                </a:ext>
              </a:extLst>
            </p:cNvPr>
            <p:cNvCxnSpPr>
              <a:cxnSpLocks/>
              <a:stCxn id="60" idx="3"/>
            </p:cNvCxnSpPr>
            <p:nvPr/>
          </p:nvCxnSpPr>
          <p:spPr>
            <a:xfrm>
              <a:off x="4723224" y="3408831"/>
              <a:ext cx="1717241" cy="848844"/>
            </a:xfrm>
            <a:prstGeom prst="straightConnector1">
              <a:avLst/>
            </a:prstGeom>
            <a:ln w="19050">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C18EC1B-FFD2-4D63-E4DD-2B33CB21D003}"/>
                </a:ext>
              </a:extLst>
            </p:cNvPr>
            <p:cNvCxnSpPr>
              <a:cxnSpLocks/>
              <a:stCxn id="60" idx="3"/>
            </p:cNvCxnSpPr>
            <p:nvPr/>
          </p:nvCxnSpPr>
          <p:spPr>
            <a:xfrm>
              <a:off x="4723224" y="3408831"/>
              <a:ext cx="2017841" cy="318798"/>
            </a:xfrm>
            <a:prstGeom prst="straightConnector1">
              <a:avLst/>
            </a:prstGeom>
            <a:ln w="19050">
              <a:solidFill>
                <a:srgbClr val="FFA3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CA9DB6B-A973-7C3F-B4E6-625F8482A452}"/>
              </a:ext>
            </a:extLst>
          </p:cNvPr>
          <p:cNvGrpSpPr/>
          <p:nvPr/>
        </p:nvGrpSpPr>
        <p:grpSpPr>
          <a:xfrm>
            <a:off x="3537800" y="1985813"/>
            <a:ext cx="3027809" cy="2556210"/>
            <a:chOff x="3537800" y="1985813"/>
            <a:chExt cx="3027809" cy="2556210"/>
          </a:xfrm>
        </p:grpSpPr>
        <p:sp>
          <p:nvSpPr>
            <p:cNvPr id="101" name="TextBox 100">
              <a:extLst>
                <a:ext uri="{FF2B5EF4-FFF2-40B4-BE49-F238E27FC236}">
                  <a16:creationId xmlns:a16="http://schemas.microsoft.com/office/drawing/2014/main" id="{6C94493C-ABF0-B758-D2BF-27200F3A5DDB}"/>
                </a:ext>
              </a:extLst>
            </p:cNvPr>
            <p:cNvSpPr txBox="1"/>
            <p:nvPr/>
          </p:nvSpPr>
          <p:spPr>
            <a:xfrm>
              <a:off x="3537800" y="3957248"/>
              <a:ext cx="1579974" cy="584775"/>
            </a:xfrm>
            <a:prstGeom prst="rect">
              <a:avLst/>
            </a:prstGeom>
            <a:solidFill>
              <a:srgbClr val="CC0099"/>
            </a:solidFill>
            <a:ln w="50800">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Fresh Groundwater</a:t>
              </a:r>
            </a:p>
          </p:txBody>
        </p:sp>
        <p:cxnSp>
          <p:nvCxnSpPr>
            <p:cNvPr id="102" name="Straight Arrow Connector 101">
              <a:extLst>
                <a:ext uri="{FF2B5EF4-FFF2-40B4-BE49-F238E27FC236}">
                  <a16:creationId xmlns:a16="http://schemas.microsoft.com/office/drawing/2014/main" id="{16A299A7-735C-EA34-DF7D-85D86A58AAB9}"/>
                </a:ext>
              </a:extLst>
            </p:cNvPr>
            <p:cNvCxnSpPr>
              <a:cxnSpLocks/>
              <a:stCxn id="101" idx="3"/>
            </p:cNvCxnSpPr>
            <p:nvPr/>
          </p:nvCxnSpPr>
          <p:spPr>
            <a:xfrm flipV="1">
              <a:off x="5117774" y="4248582"/>
              <a:ext cx="440792" cy="1054"/>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217B3F3-AF2E-C317-16FE-2E5F70149634}"/>
                </a:ext>
              </a:extLst>
            </p:cNvPr>
            <p:cNvCxnSpPr>
              <a:cxnSpLocks/>
            </p:cNvCxnSpPr>
            <p:nvPr/>
          </p:nvCxnSpPr>
          <p:spPr>
            <a:xfrm>
              <a:off x="5004935" y="4249636"/>
              <a:ext cx="1298263" cy="256030"/>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3983BF1-030E-0B90-839A-475C7774BF36}"/>
                </a:ext>
              </a:extLst>
            </p:cNvPr>
            <p:cNvCxnSpPr>
              <a:cxnSpLocks/>
              <a:stCxn id="101" idx="3"/>
            </p:cNvCxnSpPr>
            <p:nvPr/>
          </p:nvCxnSpPr>
          <p:spPr>
            <a:xfrm flipV="1">
              <a:off x="5117774" y="4120040"/>
              <a:ext cx="787726" cy="129596"/>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0671BFF-F1F4-984B-B05D-9FC9863073A9}"/>
                </a:ext>
              </a:extLst>
            </p:cNvPr>
            <p:cNvCxnSpPr>
              <a:cxnSpLocks/>
              <a:stCxn id="101" idx="3"/>
            </p:cNvCxnSpPr>
            <p:nvPr/>
          </p:nvCxnSpPr>
          <p:spPr>
            <a:xfrm flipV="1">
              <a:off x="5117774" y="3470953"/>
              <a:ext cx="932832" cy="778683"/>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B6E99A4-E0E7-57E6-3874-BEF247E19EB5}"/>
                </a:ext>
              </a:extLst>
            </p:cNvPr>
            <p:cNvCxnSpPr>
              <a:cxnSpLocks/>
            </p:cNvCxnSpPr>
            <p:nvPr/>
          </p:nvCxnSpPr>
          <p:spPr>
            <a:xfrm flipV="1">
              <a:off x="5117774" y="2608364"/>
              <a:ext cx="614370" cy="1647600"/>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C33F366-0422-52E5-66CC-676B6E72938A}"/>
                </a:ext>
              </a:extLst>
            </p:cNvPr>
            <p:cNvCxnSpPr>
              <a:cxnSpLocks/>
              <a:stCxn id="101" idx="3"/>
            </p:cNvCxnSpPr>
            <p:nvPr/>
          </p:nvCxnSpPr>
          <p:spPr>
            <a:xfrm flipV="1">
              <a:off x="5117774" y="2489248"/>
              <a:ext cx="1252595" cy="1760388"/>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DB20414-0D34-62E2-6EAB-95BC4882882E}"/>
                </a:ext>
              </a:extLst>
            </p:cNvPr>
            <p:cNvCxnSpPr>
              <a:cxnSpLocks/>
              <a:stCxn id="101" idx="3"/>
            </p:cNvCxnSpPr>
            <p:nvPr/>
          </p:nvCxnSpPr>
          <p:spPr>
            <a:xfrm flipV="1">
              <a:off x="5117774" y="4172382"/>
              <a:ext cx="932832" cy="77254"/>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AA0F924-9005-CCA8-B1DA-7A6B2E52CE8D}"/>
                </a:ext>
              </a:extLst>
            </p:cNvPr>
            <p:cNvCxnSpPr>
              <a:cxnSpLocks/>
              <a:stCxn id="101" idx="3"/>
            </p:cNvCxnSpPr>
            <p:nvPr/>
          </p:nvCxnSpPr>
          <p:spPr>
            <a:xfrm flipV="1">
              <a:off x="5117774" y="3787353"/>
              <a:ext cx="1252595" cy="462283"/>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0D5735B3-49DA-D673-CE54-08FA31EBE75B}"/>
                </a:ext>
              </a:extLst>
            </p:cNvPr>
            <p:cNvCxnSpPr>
              <a:cxnSpLocks/>
              <a:stCxn id="101" idx="3"/>
            </p:cNvCxnSpPr>
            <p:nvPr/>
          </p:nvCxnSpPr>
          <p:spPr>
            <a:xfrm flipV="1">
              <a:off x="5117774" y="3578726"/>
              <a:ext cx="1447835" cy="670910"/>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C82A325-94F1-D95B-C80B-FE5FBC5822A1}"/>
                </a:ext>
              </a:extLst>
            </p:cNvPr>
            <p:cNvCxnSpPr>
              <a:cxnSpLocks/>
              <a:stCxn id="101" idx="3"/>
            </p:cNvCxnSpPr>
            <p:nvPr/>
          </p:nvCxnSpPr>
          <p:spPr>
            <a:xfrm flipV="1">
              <a:off x="5117774" y="2460930"/>
              <a:ext cx="220396" cy="1788706"/>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55A03DBA-312F-FB8C-D90D-55E1B4AE51CF}"/>
                </a:ext>
              </a:extLst>
            </p:cNvPr>
            <p:cNvCxnSpPr>
              <a:cxnSpLocks/>
              <a:stCxn id="101" idx="3"/>
            </p:cNvCxnSpPr>
            <p:nvPr/>
          </p:nvCxnSpPr>
          <p:spPr>
            <a:xfrm flipV="1">
              <a:off x="5117774" y="1985813"/>
              <a:ext cx="723917" cy="2263823"/>
            </a:xfrm>
            <a:prstGeom prst="straightConnector1">
              <a:avLst/>
            </a:prstGeom>
            <a:ln w="19050">
              <a:solidFill>
                <a:srgbClr val="CC00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B76EB205-8199-0259-0C04-B65AEE046EF3}"/>
              </a:ext>
            </a:extLst>
          </p:cNvPr>
          <p:cNvGrpSpPr/>
          <p:nvPr/>
        </p:nvGrpSpPr>
        <p:grpSpPr>
          <a:xfrm>
            <a:off x="6941858" y="3941734"/>
            <a:ext cx="4442422" cy="1651216"/>
            <a:chOff x="6941858" y="3941734"/>
            <a:chExt cx="4442422" cy="1651216"/>
          </a:xfrm>
        </p:grpSpPr>
        <p:sp>
          <p:nvSpPr>
            <p:cNvPr id="113" name="TextBox 112">
              <a:extLst>
                <a:ext uri="{FF2B5EF4-FFF2-40B4-BE49-F238E27FC236}">
                  <a16:creationId xmlns:a16="http://schemas.microsoft.com/office/drawing/2014/main" id="{BF559F34-4332-6E3C-28D3-4C1B6EA80391}"/>
                </a:ext>
              </a:extLst>
            </p:cNvPr>
            <p:cNvSpPr txBox="1"/>
            <p:nvPr/>
          </p:nvSpPr>
          <p:spPr>
            <a:xfrm>
              <a:off x="8179810" y="4443004"/>
              <a:ext cx="3204470" cy="584775"/>
            </a:xfrm>
            <a:prstGeom prst="rect">
              <a:avLst/>
            </a:prstGeom>
            <a:solidFill>
              <a:srgbClr val="4AAD50"/>
            </a:solidFill>
            <a:ln w="50800">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Seawater Desalination</a:t>
              </a:r>
              <a:br>
                <a:rPr lang="en-US" sz="1600" dirty="0">
                  <a:solidFill>
                    <a:schemeClr val="bg1"/>
                  </a:solidFill>
                  <a:effectLst>
                    <a:outerShdw blurRad="38100" dist="38100" dir="2700000" algn="tl">
                      <a:srgbClr val="000000">
                        <a:alpha val="43137"/>
                      </a:srgbClr>
                    </a:outerShdw>
                  </a:effectLst>
                </a:rPr>
              </a:br>
              <a:endParaRPr lang="en-US" sz="1600" i="1" dirty="0">
                <a:solidFill>
                  <a:schemeClr val="bg1"/>
                </a:solidFill>
                <a:effectLst>
                  <a:outerShdw blurRad="38100" dist="38100" dir="2700000" algn="tl">
                    <a:srgbClr val="000000">
                      <a:alpha val="43137"/>
                    </a:srgbClr>
                  </a:outerShdw>
                </a:effectLst>
              </a:endParaRPr>
            </a:p>
          </p:txBody>
        </p:sp>
        <p:cxnSp>
          <p:nvCxnSpPr>
            <p:cNvPr id="115" name="Straight Arrow Connector 114">
              <a:extLst>
                <a:ext uri="{FF2B5EF4-FFF2-40B4-BE49-F238E27FC236}">
                  <a16:creationId xmlns:a16="http://schemas.microsoft.com/office/drawing/2014/main" id="{A0648AA1-272B-9FF0-9199-3835B2267D3A}"/>
                </a:ext>
              </a:extLst>
            </p:cNvPr>
            <p:cNvCxnSpPr>
              <a:cxnSpLocks/>
              <a:stCxn id="113" idx="1"/>
            </p:cNvCxnSpPr>
            <p:nvPr/>
          </p:nvCxnSpPr>
          <p:spPr>
            <a:xfrm flipH="1" flipV="1">
              <a:off x="7198650" y="4399054"/>
              <a:ext cx="981160" cy="336338"/>
            </a:xfrm>
            <a:prstGeom prst="straightConnector1">
              <a:avLst/>
            </a:prstGeom>
            <a:ln w="19050">
              <a:solidFill>
                <a:srgbClr val="4AAD5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5DFA648-ED4E-1CDF-EB81-58E527BA3A52}"/>
                </a:ext>
              </a:extLst>
            </p:cNvPr>
            <p:cNvCxnSpPr>
              <a:cxnSpLocks/>
              <a:stCxn id="113" idx="1"/>
            </p:cNvCxnSpPr>
            <p:nvPr/>
          </p:nvCxnSpPr>
          <p:spPr>
            <a:xfrm flipH="1" flipV="1">
              <a:off x="6941858" y="4137980"/>
              <a:ext cx="1237952" cy="597412"/>
            </a:xfrm>
            <a:prstGeom prst="straightConnector1">
              <a:avLst/>
            </a:prstGeom>
            <a:ln w="19050">
              <a:solidFill>
                <a:srgbClr val="4AAD5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31F12D4-4A0C-4F67-2A92-E2A341BAB47C}"/>
                </a:ext>
              </a:extLst>
            </p:cNvPr>
            <p:cNvCxnSpPr>
              <a:cxnSpLocks/>
              <a:stCxn id="113" idx="1"/>
            </p:cNvCxnSpPr>
            <p:nvPr/>
          </p:nvCxnSpPr>
          <p:spPr>
            <a:xfrm flipH="1" flipV="1">
              <a:off x="7063740" y="4120040"/>
              <a:ext cx="1116070" cy="615352"/>
            </a:xfrm>
            <a:prstGeom prst="straightConnector1">
              <a:avLst/>
            </a:prstGeom>
            <a:ln w="19050">
              <a:solidFill>
                <a:srgbClr val="4AAD5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EB37A5B-69D7-E0A5-E006-55AA0FD122D4}"/>
                </a:ext>
              </a:extLst>
            </p:cNvPr>
            <p:cNvCxnSpPr>
              <a:cxnSpLocks/>
              <a:stCxn id="113" idx="1"/>
            </p:cNvCxnSpPr>
            <p:nvPr/>
          </p:nvCxnSpPr>
          <p:spPr>
            <a:xfrm flipH="1" flipV="1">
              <a:off x="7070254" y="4087299"/>
              <a:ext cx="1109556" cy="648093"/>
            </a:xfrm>
            <a:prstGeom prst="straightConnector1">
              <a:avLst/>
            </a:prstGeom>
            <a:ln w="19050">
              <a:solidFill>
                <a:srgbClr val="4AAD5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1969BFB1-4B5E-24B5-D337-4A07F333AA1D}"/>
                </a:ext>
              </a:extLst>
            </p:cNvPr>
            <p:cNvCxnSpPr>
              <a:cxnSpLocks/>
              <a:stCxn id="113" idx="1"/>
            </p:cNvCxnSpPr>
            <p:nvPr/>
          </p:nvCxnSpPr>
          <p:spPr>
            <a:xfrm flipH="1" flipV="1">
              <a:off x="7382650" y="4142732"/>
              <a:ext cx="797160" cy="59266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2AE912EC-A287-F050-80A9-99B6647045DF}"/>
                </a:ext>
              </a:extLst>
            </p:cNvPr>
            <p:cNvSpPr/>
            <p:nvPr/>
          </p:nvSpPr>
          <p:spPr>
            <a:xfrm>
              <a:off x="7155903" y="3941734"/>
              <a:ext cx="226111" cy="22837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BF938493-5411-4E0B-8062-D07D388F209B}"/>
                </a:ext>
              </a:extLst>
            </p:cNvPr>
            <p:cNvSpPr txBox="1"/>
            <p:nvPr/>
          </p:nvSpPr>
          <p:spPr>
            <a:xfrm>
              <a:off x="8179810" y="4725020"/>
              <a:ext cx="3204470" cy="867930"/>
            </a:xfrm>
            <a:prstGeom prst="rect">
              <a:avLst/>
            </a:prstGeom>
            <a:solidFill>
              <a:srgbClr val="FAFC0F"/>
            </a:solidFill>
            <a:ln w="50800">
              <a:noFill/>
            </a:ln>
          </p:spPr>
          <p:txBody>
            <a:bodyPr wrap="square" rtlCol="0">
              <a:spAutoFit/>
            </a:bodyPr>
            <a:lstStyle/>
            <a:p>
              <a:pPr marL="0" lvl="1" algn="ctr" defTabSz="914126">
                <a:lnSpc>
                  <a:spcPct val="90000"/>
                </a:lnSpc>
                <a:spcAft>
                  <a:spcPts val="600"/>
                </a:spcAft>
              </a:pPr>
              <a:r>
                <a:rPr lang="en-US" sz="1400" b="0" dirty="0">
                  <a:solidFill>
                    <a:schemeClr val="tx1"/>
                  </a:solidFill>
                  <a:effectLst/>
                  <a:ea typeface="Roboto Regular" panose="02000000000000000000" pitchFamily="2" charset="0"/>
                  <a:cs typeface="+mn-cs"/>
                  <a:sym typeface="Wingdings" panose="05000000000000000000" pitchFamily="2" charset="2"/>
                </a:rPr>
                <a:t></a:t>
              </a:r>
              <a:r>
                <a:rPr lang="en-US" sz="1400" b="0" dirty="0">
                  <a:solidFill>
                    <a:schemeClr val="tx1"/>
                  </a:solidFill>
                  <a:ea typeface="Roboto Regular" panose="02000000000000000000" pitchFamily="2" charset="0"/>
                  <a:cs typeface="+mn-cs"/>
                </a:rPr>
                <a:t>Harbor Island Desalination Project</a:t>
              </a:r>
              <a:r>
                <a:rPr lang="en-US" sz="1400" b="0" dirty="0">
                  <a:solidFill>
                    <a:schemeClr val="tx1"/>
                  </a:solidFill>
                  <a:effectLst/>
                  <a:ea typeface="Roboto Regular" panose="02000000000000000000" pitchFamily="2" charset="0"/>
                  <a:cs typeface="+mn-cs"/>
                  <a:sym typeface="Wingdings" panose="05000000000000000000" pitchFamily="2" charset="2"/>
                </a:rPr>
                <a:t> (100 MGD) is</a:t>
              </a:r>
              <a:r>
                <a:rPr lang="en-US" sz="1400" b="0" dirty="0">
                  <a:solidFill>
                    <a:schemeClr val="tx1"/>
                  </a:solidFill>
                  <a:ea typeface="Roboto Regular" panose="02000000000000000000" pitchFamily="2" charset="0"/>
                  <a:cs typeface="+mn-cs"/>
                </a:rPr>
                <a:t> listed as a Recommended Strategy in the </a:t>
              </a:r>
              <a:br>
                <a:rPr lang="en-US" sz="1400" b="0" dirty="0">
                  <a:solidFill>
                    <a:schemeClr val="tx1"/>
                  </a:solidFill>
                  <a:ea typeface="Roboto Regular" panose="02000000000000000000" pitchFamily="2" charset="0"/>
                  <a:cs typeface="+mn-cs"/>
                </a:rPr>
              </a:br>
              <a:r>
                <a:rPr lang="en-US" sz="1400" b="0" dirty="0">
                  <a:solidFill>
                    <a:schemeClr val="tx1"/>
                  </a:solidFill>
                  <a:ea typeface="Roboto Regular" panose="02000000000000000000" pitchFamily="2" charset="0"/>
                  <a:cs typeface="+mn-cs"/>
                </a:rPr>
                <a:t>Region N IPP</a:t>
              </a:r>
              <a:endParaRPr lang="en-US" sz="1400" b="0" dirty="0">
                <a:solidFill>
                  <a:schemeClr val="tx1"/>
                </a:solidFill>
                <a:effectLst/>
                <a:ea typeface="Roboto Regular" panose="02000000000000000000" pitchFamily="2" charset="0"/>
                <a:cs typeface="+mn-cs"/>
              </a:endParaRPr>
            </a:p>
          </p:txBody>
        </p:sp>
      </p:grpSp>
    </p:spTree>
    <p:extLst>
      <p:ext uri="{BB962C8B-B14F-4D97-AF65-F5344CB8AC3E}">
        <p14:creationId xmlns:p14="http://schemas.microsoft.com/office/powerpoint/2010/main" val="39486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8C9F-A156-1F41-FB02-6B5D4F412854}"/>
              </a:ext>
            </a:extLst>
          </p:cNvPr>
          <p:cNvSpPr>
            <a:spLocks noGrp="1"/>
          </p:cNvSpPr>
          <p:nvPr>
            <p:ph type="title"/>
          </p:nvPr>
        </p:nvSpPr>
        <p:spPr/>
        <p:txBody>
          <a:bodyPr/>
          <a:lstStyle/>
          <a:p>
            <a:r>
              <a:rPr lang="en-US"/>
              <a:t>Permitting Updates</a:t>
            </a:r>
          </a:p>
        </p:txBody>
      </p:sp>
    </p:spTree>
    <p:extLst>
      <p:ext uri="{BB962C8B-B14F-4D97-AF65-F5344CB8AC3E}">
        <p14:creationId xmlns:p14="http://schemas.microsoft.com/office/powerpoint/2010/main" val="75145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048" y="2608"/>
            <a:ext cx="12185777" cy="6854500"/>
          </a:xfrm>
          <a:prstGeom prst="rect">
            <a:avLst/>
          </a:prstGeom>
        </p:spPr>
      </p:pic>
      <p:sp>
        <p:nvSpPr>
          <p:cNvPr id="3" name="Object 2"/>
          <p:cNvSpPr/>
          <p:nvPr/>
        </p:nvSpPr>
        <p:spPr>
          <a:xfrm>
            <a:off x="346181" y="360698"/>
            <a:ext cx="10349182" cy="2477249"/>
          </a:xfrm>
          <a:prstGeom prst="rect">
            <a:avLst/>
          </a:prstGeom>
          <a:noFill/>
        </p:spPr>
        <p:txBody>
          <a:bodyPr wrap="square" lIns="0" tIns="0" rIns="0" bIns="0" rtlCol="0" anchor="t"/>
          <a:lstStyle/>
          <a:p>
            <a:pPr defTabSz="914126">
              <a:lnSpc>
                <a:spcPts val="5830"/>
              </a:lnSpc>
            </a:pPr>
            <a:r>
              <a:rPr lang="en-US" sz="4799" b="1">
                <a:solidFill>
                  <a:srgbClr val="FFFFFF"/>
                </a:solidFill>
                <a:latin typeface="Arial"/>
                <a:ea typeface="Arial" pitchFamily="34" charset="-122"/>
                <a:cs typeface="Arial"/>
              </a:rPr>
              <a:t>Port of Corpus Christi </a:t>
            </a:r>
          </a:p>
          <a:p>
            <a:pPr defTabSz="914126">
              <a:lnSpc>
                <a:spcPts val="5830"/>
              </a:lnSpc>
            </a:pPr>
            <a:r>
              <a:rPr lang="en-US" sz="4799" b="1">
                <a:solidFill>
                  <a:srgbClr val="FFFFFF"/>
                </a:solidFill>
                <a:latin typeface="Arial"/>
                <a:ea typeface="Arial" pitchFamily="34" charset="-122"/>
                <a:cs typeface="Arial"/>
              </a:rPr>
              <a:t>Harbor Island Desal Update</a:t>
            </a:r>
          </a:p>
          <a:p>
            <a:pPr defTabSz="914126">
              <a:lnSpc>
                <a:spcPts val="5830"/>
              </a:lnSpc>
            </a:pPr>
            <a:r>
              <a:rPr lang="en-US" sz="4799" b="1">
                <a:solidFill>
                  <a:srgbClr val="FFFFFF"/>
                </a:solidFill>
                <a:latin typeface="Arial"/>
                <a:ea typeface="Arial" pitchFamily="34" charset="-122"/>
                <a:cs typeface="Arial"/>
              </a:rPr>
              <a:t>NRA Industry Meeting</a:t>
            </a:r>
          </a:p>
        </p:txBody>
      </p:sp>
      <p:sp>
        <p:nvSpPr>
          <p:cNvPr id="6" name="Object 3">
            <a:extLst>
              <a:ext uri="{FF2B5EF4-FFF2-40B4-BE49-F238E27FC236}">
                <a16:creationId xmlns:a16="http://schemas.microsoft.com/office/drawing/2014/main" id="{BE53C2B1-9FB1-8686-EF12-3C241503A873}"/>
              </a:ext>
            </a:extLst>
          </p:cNvPr>
          <p:cNvSpPr/>
          <p:nvPr/>
        </p:nvSpPr>
        <p:spPr>
          <a:xfrm>
            <a:off x="8488646" y="542553"/>
            <a:ext cx="3229964" cy="296017"/>
          </a:xfrm>
          <a:prstGeom prst="rect">
            <a:avLst/>
          </a:prstGeom>
          <a:noFill/>
        </p:spPr>
        <p:txBody>
          <a:bodyPr wrap="square" lIns="0" tIns="0" rIns="0" bIns="0" rtlCol="0" anchor="t"/>
          <a:lstStyle/>
          <a:p>
            <a:pPr algn="r" defTabSz="914126">
              <a:lnSpc>
                <a:spcPts val="2332"/>
              </a:lnSpc>
              <a:spcBef>
                <a:spcPts val="1380"/>
              </a:spcBef>
            </a:pPr>
            <a:r>
              <a:rPr lang="en-US" sz="2399">
                <a:solidFill>
                  <a:srgbClr val="FFFFFF"/>
                </a:solidFill>
                <a:latin typeface="Arial" pitchFamily="34" charset="0"/>
                <a:cs typeface="Arial" pitchFamily="34" charset="-120"/>
              </a:rPr>
              <a:t>July 15, 2025</a:t>
            </a:r>
            <a:endParaRPr lang="en-US" sz="1999">
              <a:solidFill>
                <a:prstClr val="black"/>
              </a:solidFill>
              <a:latin typeface="Aptos" panose="021100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A44F7FE4-DA5B-07E4-D751-E9DF72C93086}"/>
              </a:ext>
            </a:extLst>
          </p:cNvPr>
          <p:cNvSpPr txBox="1">
            <a:spLocks/>
          </p:cNvSpPr>
          <p:nvPr/>
        </p:nvSpPr>
        <p:spPr>
          <a:xfrm>
            <a:off x="757185" y="395902"/>
            <a:ext cx="9994776" cy="584623"/>
          </a:xfrm>
          <a:prstGeom prst="rect">
            <a:avLst/>
          </a:prstGeom>
          <a:noFill/>
        </p:spPr>
        <p:txBody>
          <a:bodyPr wrap="square" lIns="91416" tIns="45708" rIns="91416" bIns="45708"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lnSpc>
                <a:spcPct val="100000"/>
              </a:lnSpc>
              <a:spcBef>
                <a:spcPts val="0"/>
              </a:spcBef>
              <a:defRPr/>
            </a:pPr>
            <a:r>
              <a:rPr lang="en-US" sz="3199" b="1">
                <a:solidFill>
                  <a:srgbClr val="004E88"/>
                </a:solidFill>
                <a:latin typeface="Arial"/>
                <a:cs typeface="Arial"/>
              </a:rPr>
              <a:t>Permit Process Overview + Status</a:t>
            </a:r>
          </a:p>
        </p:txBody>
      </p:sp>
      <p:pic>
        <p:nvPicPr>
          <p:cNvPr id="6" name="Graphic 5">
            <a:extLst>
              <a:ext uri="{FF2B5EF4-FFF2-40B4-BE49-F238E27FC236}">
                <a16:creationId xmlns:a16="http://schemas.microsoft.com/office/drawing/2014/main" id="{872CFCC4-EA3C-4862-F2F6-98B81928DD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137" y="3750836"/>
            <a:ext cx="274320" cy="221085"/>
          </a:xfrm>
          <a:prstGeom prst="rect">
            <a:avLst/>
          </a:prstGeom>
        </p:spPr>
      </p:pic>
      <p:pic>
        <p:nvPicPr>
          <p:cNvPr id="7" name="Graphic 6">
            <a:extLst>
              <a:ext uri="{FF2B5EF4-FFF2-40B4-BE49-F238E27FC236}">
                <a16:creationId xmlns:a16="http://schemas.microsoft.com/office/drawing/2014/main" id="{7C0A3D2E-797B-344E-1D17-2E4276C1FA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137" y="4854331"/>
            <a:ext cx="274320" cy="221085"/>
          </a:xfrm>
          <a:prstGeom prst="rect">
            <a:avLst/>
          </a:prstGeom>
        </p:spPr>
      </p:pic>
      <p:graphicFrame>
        <p:nvGraphicFramePr>
          <p:cNvPr id="10" name="Table 9">
            <a:extLst>
              <a:ext uri="{FF2B5EF4-FFF2-40B4-BE49-F238E27FC236}">
                <a16:creationId xmlns:a16="http://schemas.microsoft.com/office/drawing/2014/main" id="{C057D2AE-4D2D-A3F0-355D-1495BE481D0E}"/>
              </a:ext>
            </a:extLst>
          </p:cNvPr>
          <p:cNvGraphicFramePr>
            <a:graphicFrameLocks noGrp="1"/>
          </p:cNvGraphicFramePr>
          <p:nvPr>
            <p:extLst>
              <p:ext uri="{D42A27DB-BD31-4B8C-83A1-F6EECF244321}">
                <p14:modId xmlns:p14="http://schemas.microsoft.com/office/powerpoint/2010/main" val="3464971432"/>
              </p:ext>
            </p:extLst>
          </p:nvPr>
        </p:nvGraphicFramePr>
        <p:xfrm>
          <a:off x="554037" y="1079336"/>
          <a:ext cx="11080749" cy="5154675"/>
        </p:xfrm>
        <a:graphic>
          <a:graphicData uri="http://schemas.openxmlformats.org/drawingml/2006/table">
            <a:tbl>
              <a:tblPr firstRow="1" bandRow="1"/>
              <a:tblGrid>
                <a:gridCol w="3425799">
                  <a:extLst>
                    <a:ext uri="{9D8B030D-6E8A-4147-A177-3AD203B41FA5}">
                      <a16:colId xmlns:a16="http://schemas.microsoft.com/office/drawing/2014/main" val="2257759133"/>
                    </a:ext>
                  </a:extLst>
                </a:gridCol>
                <a:gridCol w="1129037">
                  <a:extLst>
                    <a:ext uri="{9D8B030D-6E8A-4147-A177-3AD203B41FA5}">
                      <a16:colId xmlns:a16="http://schemas.microsoft.com/office/drawing/2014/main" val="1702010384"/>
                    </a:ext>
                  </a:extLst>
                </a:gridCol>
                <a:gridCol w="3192455">
                  <a:extLst>
                    <a:ext uri="{9D8B030D-6E8A-4147-A177-3AD203B41FA5}">
                      <a16:colId xmlns:a16="http://schemas.microsoft.com/office/drawing/2014/main" val="1575175072"/>
                    </a:ext>
                  </a:extLst>
                </a:gridCol>
                <a:gridCol w="3333458">
                  <a:extLst>
                    <a:ext uri="{9D8B030D-6E8A-4147-A177-3AD203B41FA5}">
                      <a16:colId xmlns:a16="http://schemas.microsoft.com/office/drawing/2014/main" val="2415676494"/>
                    </a:ext>
                  </a:extLst>
                </a:gridCol>
              </a:tblGrid>
              <a:tr h="717940">
                <a:tc>
                  <a:txBody>
                    <a:bodyPr/>
                    <a:lstStyle/>
                    <a:p>
                      <a:pPr algn="ctr" fontAlgn="ctr"/>
                      <a:r>
                        <a:rPr lang="en-US" sz="2000" b="1" i="0" u="none" strike="noStrike">
                          <a:solidFill>
                            <a:srgbClr val="000000"/>
                          </a:solidFill>
                          <a:effectLst/>
                          <a:latin typeface="Arial" panose="020B0604020202020204" pitchFamily="34" charset="0"/>
                          <a:cs typeface="Arial" panose="020B0604020202020204" pitchFamily="34" charset="0"/>
                        </a:rPr>
                        <a:t>Permit Type</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Arial" panose="020B0604020202020204" pitchFamily="34" charset="0"/>
                          <a:cs typeface="Arial" panose="020B0604020202020204" pitchFamily="34" charset="0"/>
                        </a:rPr>
                        <a:t>Agency</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Arial" panose="020B0604020202020204" pitchFamily="34" charset="0"/>
                          <a:cs typeface="Arial" panose="020B0604020202020204" pitchFamily="34" charset="0"/>
                        </a:rPr>
                        <a:t>Description</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Arial" panose="020B0604020202020204" pitchFamily="34" charset="0"/>
                          <a:cs typeface="Arial" panose="020B0604020202020204" pitchFamily="34" charset="0"/>
                        </a:rPr>
                        <a:t>Status</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4421166"/>
                  </a:ext>
                </a:extLst>
              </a:tr>
              <a:tr h="832268">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Lease &amp; Easement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Offshore </a:t>
                      </a:r>
                    </a:p>
                    <a:p>
                      <a:pPr algn="ctr" fontAlgn="ct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intake)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GLO</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Authorizes placement of structures on state-owned submerged lands</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Received.</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67268"/>
                  </a:ext>
                </a:extLst>
              </a:tr>
              <a:tr h="558020">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Offshore Water Rights (100MGD net)</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TCEQ</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Authorizes intake in Gulf of Mexico</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Application submitted and under technical review.  </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032882"/>
                  </a:ext>
                </a:extLst>
              </a:tr>
              <a:tr h="1106517">
                <a:tc>
                  <a:txBody>
                    <a:bodyPr/>
                    <a:lstStyle/>
                    <a:p>
                      <a:pPr algn="ctr" fontAlgn="ctr"/>
                      <a:r>
                        <a:rPr lang="fr-FR" sz="1800" b="0" i="0" u="none" strike="noStrike">
                          <a:solidFill>
                            <a:srgbClr val="000000"/>
                          </a:solidFill>
                          <a:effectLst/>
                          <a:latin typeface="Arial" panose="020B0604020202020204" pitchFamily="34" charset="0"/>
                          <a:cs typeface="Arial" panose="020B0604020202020204" pitchFamily="34" charset="0"/>
                        </a:rPr>
                        <a:t>Section 10/Section 404 </a:t>
                      </a:r>
                    </a:p>
                    <a:p>
                      <a:pPr algn="ctr" fontAlgn="ctr"/>
                      <a:r>
                        <a:rPr lang="fr-FR" sz="1800" b="0" i="0" u="none" strike="noStrike">
                          <a:solidFill>
                            <a:srgbClr val="000000"/>
                          </a:solidFill>
                          <a:effectLst/>
                          <a:latin typeface="Arial" panose="020B0604020202020204" pitchFamily="34" charset="0"/>
                          <a:cs typeface="Arial" panose="020B0604020202020204" pitchFamily="34" charset="0"/>
                        </a:rPr>
                        <a:t>(multiple scope elements)</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USACE</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Addresses potential habitat impacts (temporary) from activities in </a:t>
                      </a:r>
                    </a:p>
                    <a:p>
                      <a:pPr algn="ctr" fontAlgn="ctr"/>
                      <a:r>
                        <a:rPr lang="en-US" sz="1800" b="0" i="0" u="none" strike="noStrike">
                          <a:solidFill>
                            <a:srgbClr val="000000"/>
                          </a:solidFill>
                          <a:effectLst/>
                          <a:latin typeface="Arial" panose="020B0604020202020204" pitchFamily="34" charset="0"/>
                          <a:cs typeface="Arial" panose="020B0604020202020204" pitchFamily="34" charset="0"/>
                        </a:rPr>
                        <a:t>Waters of the US</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Submitted Feb ’25 through FAST 41; Public Notice complete; ESA Consultation complete; 408/RE review underway.</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376492"/>
                  </a:ext>
                </a:extLst>
              </a:tr>
              <a:tr h="558020">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Offshore Discharge Permit </a:t>
                      </a:r>
                    </a:p>
                    <a:p>
                      <a:pPr algn="ctr" fontAlgn="ctr"/>
                      <a:r>
                        <a:rPr lang="en-US" sz="1800" b="0" i="0" u="none" strike="noStrike">
                          <a:solidFill>
                            <a:srgbClr val="000000"/>
                          </a:solidFill>
                          <a:effectLst/>
                          <a:latin typeface="Arial" panose="020B0604020202020204" pitchFamily="34" charset="0"/>
                          <a:cs typeface="Arial" panose="020B0604020202020204" pitchFamily="34" charset="0"/>
                        </a:rPr>
                        <a:t>(100 MGD net)</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TCEQ</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Discharge in Gulf of Mexico</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Submitted April 1, 2025. First Public Notice complete on 7/12/2025.</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300126"/>
                  </a:ext>
                </a:extLst>
              </a:tr>
              <a:tr h="832268">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Easement Amendment (Offshore discharge) </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GLO</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Authorizes placement of structures on state-owned submerged lands</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Not yet submitted; submitting 3Q ‘25</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06194"/>
                  </a:ext>
                </a:extLst>
              </a:tr>
            </a:tbl>
          </a:graphicData>
        </a:graphic>
      </p:graphicFrame>
      <p:pic>
        <p:nvPicPr>
          <p:cNvPr id="11" name="Object 23" descr="preencoded.png">
            <a:extLst>
              <a:ext uri="{FF2B5EF4-FFF2-40B4-BE49-F238E27FC236}">
                <a16:creationId xmlns:a16="http://schemas.microsoft.com/office/drawing/2014/main" id="{2723E927-CE1E-CBAA-1BB7-14B2954FEC54}"/>
              </a:ext>
            </a:extLst>
          </p:cNvPr>
          <p:cNvPicPr>
            <a:picLocks noChangeAspect="1"/>
          </p:cNvPicPr>
          <p:nvPr/>
        </p:nvPicPr>
        <p:blipFill>
          <a:blip r:embed="rId4"/>
          <a:stretch>
            <a:fillRect/>
          </a:stretch>
        </p:blipFill>
        <p:spPr>
          <a:xfrm>
            <a:off x="10024706" y="6332822"/>
            <a:ext cx="1904028" cy="265528"/>
          </a:xfrm>
          <a:prstGeom prst="rect">
            <a:avLst/>
          </a:prstGeom>
        </p:spPr>
      </p:pic>
      <p:sp>
        <p:nvSpPr>
          <p:cNvPr id="2" name="Slide Number Placeholder 24">
            <a:extLst>
              <a:ext uri="{FF2B5EF4-FFF2-40B4-BE49-F238E27FC236}">
                <a16:creationId xmlns:a16="http://schemas.microsoft.com/office/drawing/2014/main" id="{D095BD00-8A22-D64A-7D29-589C788B5C4B}"/>
              </a:ext>
            </a:extLst>
          </p:cNvPr>
          <p:cNvSpPr txBox="1">
            <a:spLocks/>
          </p:cNvSpPr>
          <p:nvPr/>
        </p:nvSpPr>
        <p:spPr>
          <a:xfrm>
            <a:off x="68561" y="6514296"/>
            <a:ext cx="799792" cy="299922"/>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F7021451-1387-4CA6-816F-3879F97B5CBC}" type="slidenum">
              <a:rPr lang="en-US">
                <a:solidFill>
                  <a:prstClr val="black"/>
                </a:solidFill>
                <a:latin typeface="Arial"/>
              </a:rPr>
              <a:pPr defTabSz="914126">
                <a:defRPr/>
              </a:pPr>
              <a:t>15</a:t>
            </a:fld>
            <a:endParaRPr lang="en-US">
              <a:solidFill>
                <a:prstClr val="black"/>
              </a:solidFill>
              <a:latin typeface="Arial"/>
            </a:endParaRPr>
          </a:p>
        </p:txBody>
      </p:sp>
    </p:spTree>
    <p:extLst>
      <p:ext uri="{BB962C8B-B14F-4D97-AF65-F5344CB8AC3E}">
        <p14:creationId xmlns:p14="http://schemas.microsoft.com/office/powerpoint/2010/main" val="111288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white clouds&#10;&#10;Description automatically generated">
            <a:extLst>
              <a:ext uri="{FF2B5EF4-FFF2-40B4-BE49-F238E27FC236}">
                <a16:creationId xmlns:a16="http://schemas.microsoft.com/office/drawing/2014/main" id="{BE0118F5-FBFA-E741-4D9F-CADB09CB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pic>
        <p:nvPicPr>
          <p:cNvPr id="23" name="Object 22" descr="preencoded.png"/>
          <p:cNvPicPr>
            <a:picLocks noChangeAspect="1"/>
          </p:cNvPicPr>
          <p:nvPr/>
        </p:nvPicPr>
        <p:blipFill>
          <a:blip r:embed="rId4"/>
          <a:stretch>
            <a:fillRect/>
          </a:stretch>
        </p:blipFill>
        <p:spPr>
          <a:xfrm>
            <a:off x="10024706" y="6332822"/>
            <a:ext cx="1904028" cy="265528"/>
          </a:xfrm>
          <a:prstGeom prst="rect">
            <a:avLst/>
          </a:prstGeom>
        </p:spPr>
      </p:pic>
      <p:sp>
        <p:nvSpPr>
          <p:cNvPr id="24" name="Object 23"/>
          <p:cNvSpPr/>
          <p:nvPr/>
        </p:nvSpPr>
        <p:spPr>
          <a:xfrm>
            <a:off x="161843" y="6522039"/>
            <a:ext cx="228483" cy="197395"/>
          </a:xfrm>
          <a:prstGeom prst="rect">
            <a:avLst/>
          </a:prstGeom>
          <a:noFill/>
        </p:spPr>
        <p:txBody>
          <a:bodyPr/>
          <a:lstStyle/>
          <a:p>
            <a:pPr defTabSz="914126">
              <a:defRPr/>
            </a:pPr>
            <a:endParaRPr lang="en-US" sz="1799">
              <a:solidFill>
                <a:prstClr val="black"/>
              </a:solidFill>
              <a:latin typeface="Arial"/>
            </a:endParaRPr>
          </a:p>
        </p:txBody>
      </p:sp>
      <p:sp>
        <p:nvSpPr>
          <p:cNvPr id="26" name="Slide Number Placeholder 24">
            <a:extLst>
              <a:ext uri="{FF2B5EF4-FFF2-40B4-BE49-F238E27FC236}">
                <a16:creationId xmlns:a16="http://schemas.microsoft.com/office/drawing/2014/main" id="{B8C5EC47-98D7-4D40-D3F4-E25C5B32E040}"/>
              </a:ext>
            </a:extLst>
          </p:cNvPr>
          <p:cNvSpPr txBox="1">
            <a:spLocks/>
          </p:cNvSpPr>
          <p:nvPr/>
        </p:nvSpPr>
        <p:spPr>
          <a:xfrm>
            <a:off x="68561" y="6514296"/>
            <a:ext cx="799792" cy="299922"/>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F7021451-1387-4CA6-816F-3879F97B5CBC}" type="slidenum">
              <a:rPr lang="en-US">
                <a:solidFill>
                  <a:prstClr val="black"/>
                </a:solidFill>
                <a:latin typeface="Arial"/>
              </a:rPr>
              <a:pPr defTabSz="914126">
                <a:defRPr/>
              </a:pPr>
              <a:t>16</a:t>
            </a:fld>
            <a:endParaRPr lang="en-US">
              <a:solidFill>
                <a:prstClr val="black"/>
              </a:solidFill>
              <a:latin typeface="Arial"/>
            </a:endParaRPr>
          </a:p>
        </p:txBody>
      </p:sp>
      <p:sp>
        <p:nvSpPr>
          <p:cNvPr id="6" name="TextBox 5">
            <a:extLst>
              <a:ext uri="{FF2B5EF4-FFF2-40B4-BE49-F238E27FC236}">
                <a16:creationId xmlns:a16="http://schemas.microsoft.com/office/drawing/2014/main" id="{3FDADB15-418E-E16F-F36F-51FEAFDE1672}"/>
              </a:ext>
            </a:extLst>
          </p:cNvPr>
          <p:cNvSpPr txBox="1"/>
          <p:nvPr/>
        </p:nvSpPr>
        <p:spPr>
          <a:xfrm>
            <a:off x="517411" y="3599468"/>
            <a:ext cx="11257307" cy="2830807"/>
          </a:xfrm>
          <a:prstGeom prst="rect">
            <a:avLst/>
          </a:prstGeom>
          <a:noFill/>
        </p:spPr>
        <p:txBody>
          <a:bodyPr wrap="square" rtlCol="0">
            <a:spAutoFit/>
          </a:bodyPr>
          <a:lstStyle/>
          <a:p>
            <a:pPr marL="457063" indent="-457063" defTabSz="914126">
              <a:buFont typeface="+mj-lt"/>
              <a:buAutoNum type="arabicPeriod"/>
              <a:defRPr/>
            </a:pPr>
            <a:r>
              <a:rPr lang="en-US" sz="1999">
                <a:solidFill>
                  <a:srgbClr val="434343"/>
                </a:solidFill>
                <a:latin typeface="Arial"/>
              </a:rPr>
              <a:t>Uphold the Port’s commitment to science-based, data-driven design/decision making</a:t>
            </a:r>
          </a:p>
          <a:p>
            <a:pPr marL="457063" indent="-457063" defTabSz="914126">
              <a:buFont typeface="+mj-lt"/>
              <a:buAutoNum type="arabicPeriod"/>
              <a:defRPr/>
            </a:pPr>
            <a:endParaRPr lang="en-US" sz="1999">
              <a:solidFill>
                <a:srgbClr val="434343"/>
              </a:solidFill>
              <a:latin typeface="Arial"/>
            </a:endParaRPr>
          </a:p>
          <a:p>
            <a:pPr marL="457063" indent="-457063" defTabSz="914126">
              <a:buFont typeface="+mj-lt"/>
              <a:buAutoNum type="arabicPeriod"/>
              <a:defRPr/>
            </a:pPr>
            <a:r>
              <a:rPr lang="en-US" sz="1999">
                <a:solidFill>
                  <a:srgbClr val="434343"/>
                </a:solidFill>
                <a:latin typeface="Arial"/>
              </a:rPr>
              <a:t>Uphold the Port’s commitment to environmental stewardship </a:t>
            </a:r>
          </a:p>
          <a:p>
            <a:pPr marL="457063" indent="-457063" defTabSz="914126">
              <a:buFont typeface="+mj-lt"/>
              <a:buAutoNum type="arabicPeriod"/>
              <a:defRPr/>
            </a:pPr>
            <a:endParaRPr lang="en-US" sz="1999">
              <a:solidFill>
                <a:srgbClr val="434343"/>
              </a:solidFill>
              <a:latin typeface="Arial"/>
            </a:endParaRPr>
          </a:p>
          <a:p>
            <a:pPr marL="457063" indent="-457063" defTabSz="914126">
              <a:buFont typeface="+mj-lt"/>
              <a:buAutoNum type="arabicPeriod"/>
              <a:defRPr/>
            </a:pPr>
            <a:r>
              <a:rPr lang="en-US" sz="1999">
                <a:solidFill>
                  <a:srgbClr val="434343"/>
                </a:solidFill>
                <a:latin typeface="Arial"/>
              </a:rPr>
              <a:t>Obtain, as expediently and cost effectively as possible, all remaining permits needed to authorize a scalable desalination facility at Harbor Island</a:t>
            </a:r>
          </a:p>
          <a:p>
            <a:pPr marL="457063" indent="-457063" defTabSz="914126">
              <a:buFont typeface="+mj-lt"/>
              <a:buAutoNum type="arabicPeriod"/>
              <a:defRPr/>
            </a:pPr>
            <a:endParaRPr lang="en-US" sz="1999">
              <a:solidFill>
                <a:srgbClr val="434343"/>
              </a:solidFill>
              <a:latin typeface="Arial"/>
            </a:endParaRPr>
          </a:p>
          <a:p>
            <a:pPr marL="457063" indent="-457063" defTabSz="914126">
              <a:buFont typeface="+mj-lt"/>
              <a:buAutoNum type="arabicPeriod"/>
              <a:defRPr/>
            </a:pPr>
            <a:r>
              <a:rPr lang="en-US" sz="1999">
                <a:solidFill>
                  <a:srgbClr val="434343"/>
                </a:solidFill>
                <a:latin typeface="Arial"/>
              </a:rPr>
              <a:t>Maximize optionality in terms of facility configuration and construction</a:t>
            </a:r>
          </a:p>
          <a:p>
            <a:pPr defTabSz="914126">
              <a:defRPr/>
            </a:pPr>
            <a:endParaRPr lang="en-US" sz="1799">
              <a:solidFill>
                <a:srgbClr val="434343"/>
              </a:solidFill>
              <a:latin typeface="Arial"/>
            </a:endParaRPr>
          </a:p>
        </p:txBody>
      </p:sp>
      <p:sp>
        <p:nvSpPr>
          <p:cNvPr id="8" name="Object 1">
            <a:extLst>
              <a:ext uri="{FF2B5EF4-FFF2-40B4-BE49-F238E27FC236}">
                <a16:creationId xmlns:a16="http://schemas.microsoft.com/office/drawing/2014/main" id="{0BAAEAFC-47F0-73B7-6A80-E552C34E3B21}"/>
              </a:ext>
            </a:extLst>
          </p:cNvPr>
          <p:cNvSpPr/>
          <p:nvPr/>
        </p:nvSpPr>
        <p:spPr>
          <a:xfrm>
            <a:off x="-1" y="383633"/>
            <a:ext cx="12185778" cy="548300"/>
          </a:xfrm>
          <a:prstGeom prst="rect">
            <a:avLst/>
          </a:prstGeom>
          <a:noFill/>
        </p:spPr>
        <p:txBody>
          <a:bodyPr wrap="square" lIns="0" tIns="0" rIns="0" bIns="0" rtlCol="0" anchor="t"/>
          <a:lstStyle/>
          <a:p>
            <a:pPr algn="ctr" defTabSz="914126">
              <a:lnSpc>
                <a:spcPts val="4319"/>
              </a:lnSpc>
              <a:defRPr/>
            </a:pPr>
            <a:r>
              <a:rPr lang="en-US" sz="3749" b="1">
                <a:solidFill>
                  <a:prstClr val="white"/>
                </a:solidFill>
                <a:latin typeface="Arial" pitchFamily="34" charset="0"/>
                <a:ea typeface="Arial" pitchFamily="34" charset="-122"/>
                <a:cs typeface="Arial" pitchFamily="34" charset="-120"/>
              </a:rPr>
              <a:t>Regulatory Strategy</a:t>
            </a:r>
            <a:endParaRPr lang="en-US" sz="1799">
              <a:solidFill>
                <a:prstClr val="white"/>
              </a:solidFill>
              <a:latin typeface="Arial"/>
            </a:endParaRPr>
          </a:p>
        </p:txBody>
      </p:sp>
      <p:sp>
        <p:nvSpPr>
          <p:cNvPr id="9" name="Object 2">
            <a:extLst>
              <a:ext uri="{FF2B5EF4-FFF2-40B4-BE49-F238E27FC236}">
                <a16:creationId xmlns:a16="http://schemas.microsoft.com/office/drawing/2014/main" id="{A07D8DFE-3740-22F0-6492-CA78DB18EA8D}"/>
              </a:ext>
            </a:extLst>
          </p:cNvPr>
          <p:cNvSpPr/>
          <p:nvPr/>
        </p:nvSpPr>
        <p:spPr>
          <a:xfrm>
            <a:off x="-1" y="1049151"/>
            <a:ext cx="12185778" cy="328891"/>
          </a:xfrm>
          <a:prstGeom prst="rect">
            <a:avLst/>
          </a:prstGeom>
          <a:noFill/>
        </p:spPr>
        <p:txBody>
          <a:bodyPr wrap="square" lIns="0" tIns="0" rIns="0" bIns="0" rtlCol="0" anchor="t"/>
          <a:lstStyle/>
          <a:p>
            <a:pPr algn="ctr" defTabSz="914126">
              <a:lnSpc>
                <a:spcPts val="2591"/>
              </a:lnSpc>
              <a:spcBef>
                <a:spcPts val="906"/>
              </a:spcBef>
              <a:defRPr/>
            </a:pPr>
            <a:r>
              <a:rPr lang="en-US" sz="2249" b="1">
                <a:solidFill>
                  <a:srgbClr val="70C8DF"/>
                </a:solidFill>
                <a:latin typeface="Arial" pitchFamily="34" charset="0"/>
                <a:ea typeface="Arial" pitchFamily="34" charset="-122"/>
                <a:cs typeface="Arial" pitchFamily="34" charset="-120"/>
              </a:rPr>
              <a:t>Desalination at Harbor Island</a:t>
            </a:r>
            <a:endParaRPr lang="en-US" sz="1799">
              <a:solidFill>
                <a:srgbClr val="70C8DF"/>
              </a:solidFill>
              <a:latin typeface="Arial"/>
            </a:endParaRPr>
          </a:p>
        </p:txBody>
      </p:sp>
      <p:sp>
        <p:nvSpPr>
          <p:cNvPr id="2" name="TextBox 1">
            <a:extLst>
              <a:ext uri="{FF2B5EF4-FFF2-40B4-BE49-F238E27FC236}">
                <a16:creationId xmlns:a16="http://schemas.microsoft.com/office/drawing/2014/main" id="{CA591A76-C5A2-3D53-3FD3-881DEEB08D55}"/>
              </a:ext>
            </a:extLst>
          </p:cNvPr>
          <p:cNvSpPr txBox="1"/>
          <p:nvPr/>
        </p:nvSpPr>
        <p:spPr>
          <a:xfrm>
            <a:off x="161843" y="2887760"/>
            <a:ext cx="10479158" cy="584623"/>
          </a:xfrm>
          <a:prstGeom prst="rect">
            <a:avLst/>
          </a:prstGeom>
          <a:noFill/>
        </p:spPr>
        <p:txBody>
          <a:bodyPr wrap="square" lIns="91416" tIns="45708" rIns="91416" bIns="45708" anchor="t">
            <a:spAutoFit/>
          </a:bodyPr>
          <a:lstStyle/>
          <a:p>
            <a:pPr defTabSz="914126" eaLnBrk="0" fontAlgn="base" hangingPunct="0">
              <a:spcBef>
                <a:spcPct val="0"/>
              </a:spcBef>
              <a:spcAft>
                <a:spcPct val="0"/>
              </a:spcAft>
              <a:defRPr/>
            </a:pPr>
            <a:r>
              <a:rPr lang="en-US" sz="3199" b="1">
                <a:solidFill>
                  <a:prstClr val="white"/>
                </a:solidFill>
                <a:latin typeface="Helvetica"/>
                <a:cs typeface="Helvetica"/>
              </a:rPr>
              <a:t>Objectives:</a:t>
            </a:r>
          </a:p>
        </p:txBody>
      </p:sp>
    </p:spTree>
    <p:extLst>
      <p:ext uri="{BB962C8B-B14F-4D97-AF65-F5344CB8AC3E}">
        <p14:creationId xmlns:p14="http://schemas.microsoft.com/office/powerpoint/2010/main" val="684807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28A0092B-C50C-407E-A947-70E740481C1C}">
                <a14:useLocalDpi xmlns:a14="http://schemas.microsoft.com/office/drawing/2010/main" val="0"/>
              </a:ext>
            </a:extLst>
          </a:blip>
          <a:srcRect/>
          <a:stretch/>
        </p:blipFill>
        <p:spPr>
          <a:xfrm>
            <a:off x="-1" y="893"/>
            <a:ext cx="12185778" cy="6854500"/>
          </a:xfrm>
          <a:prstGeom prst="rect">
            <a:avLst/>
          </a:prstGeom>
        </p:spPr>
      </p:pic>
      <p:sp>
        <p:nvSpPr>
          <p:cNvPr id="3" name="Object 2"/>
          <p:cNvSpPr/>
          <p:nvPr/>
        </p:nvSpPr>
        <p:spPr>
          <a:xfrm>
            <a:off x="-1" y="383633"/>
            <a:ext cx="12185778" cy="548300"/>
          </a:xfrm>
          <a:prstGeom prst="rect">
            <a:avLst/>
          </a:prstGeom>
          <a:noFill/>
        </p:spPr>
        <p:txBody>
          <a:bodyPr wrap="square" lIns="0" tIns="0" rIns="0" bIns="0" rtlCol="0" anchor="t"/>
          <a:lstStyle/>
          <a:p>
            <a:pPr algn="ctr" defTabSz="914126">
              <a:lnSpc>
                <a:spcPts val="4319"/>
              </a:lnSpc>
            </a:pPr>
            <a:r>
              <a:rPr lang="en-US" sz="3749" b="1">
                <a:solidFill>
                  <a:srgbClr val="FFFFFF"/>
                </a:solidFill>
                <a:effectLst>
                  <a:outerShdw blurRad="50800" dist="38100" algn="l" rotWithShape="0">
                    <a:prstClr val="black">
                      <a:alpha val="40000"/>
                    </a:prstClr>
                  </a:outerShdw>
                </a:effectLst>
                <a:latin typeface="Arial" pitchFamily="34" charset="0"/>
                <a:ea typeface="Arial" pitchFamily="34" charset="-122"/>
                <a:cs typeface="Arial" pitchFamily="34" charset="-120"/>
              </a:rPr>
              <a:t>Six Environmental Precepts</a:t>
            </a:r>
            <a:endParaRPr lang="en-US" sz="1799">
              <a:solidFill>
                <a:prstClr val="black"/>
              </a:solidFill>
              <a:effectLst>
                <a:outerShdw blurRad="50800" dist="38100" algn="l" rotWithShape="0">
                  <a:prstClr val="black">
                    <a:alpha val="40000"/>
                  </a:prstClr>
                </a:outerShdw>
              </a:effectLst>
              <a:latin typeface="Aptos" panose="02110004020202020204"/>
            </a:endParaRPr>
          </a:p>
        </p:txBody>
      </p:sp>
      <p:sp>
        <p:nvSpPr>
          <p:cNvPr id="4" name="Object 3"/>
          <p:cNvSpPr/>
          <p:nvPr/>
        </p:nvSpPr>
        <p:spPr>
          <a:xfrm>
            <a:off x="-1" y="1058520"/>
            <a:ext cx="12185778" cy="274151"/>
          </a:xfrm>
          <a:prstGeom prst="rect">
            <a:avLst/>
          </a:prstGeom>
          <a:noFill/>
        </p:spPr>
        <p:txBody>
          <a:bodyPr wrap="square" lIns="0" tIns="0" rIns="0" bIns="0" rtlCol="0" anchor="t"/>
          <a:lstStyle/>
          <a:p>
            <a:pPr algn="ctr" defTabSz="914126">
              <a:lnSpc>
                <a:spcPts val="2159"/>
              </a:lnSpc>
              <a:spcBef>
                <a:spcPts val="978"/>
              </a:spcBef>
            </a:pPr>
            <a:r>
              <a:rPr lang="en-US" sz="1874" b="1">
                <a:solidFill>
                  <a:srgbClr val="6FC8DF"/>
                </a:solidFill>
                <a:latin typeface="Arial" pitchFamily="34" charset="0"/>
                <a:ea typeface="Arial" pitchFamily="34" charset="-122"/>
                <a:cs typeface="Arial" pitchFamily="34" charset="-120"/>
              </a:rPr>
              <a:t>Environmental Planning and Compliance </a:t>
            </a:r>
            <a:endParaRPr lang="en-US" sz="1799">
              <a:solidFill>
                <a:prstClr val="black"/>
              </a:solidFill>
              <a:latin typeface="Aptos" panose="02110004020202020204"/>
            </a:endParaRPr>
          </a:p>
        </p:txBody>
      </p:sp>
      <p:pic>
        <p:nvPicPr>
          <p:cNvPr id="5" name="Object 4" descr="preencoded.png"/>
          <p:cNvPicPr>
            <a:picLocks noChangeAspect="1"/>
          </p:cNvPicPr>
          <p:nvPr/>
        </p:nvPicPr>
        <p:blipFill>
          <a:blip r:embed="rId4"/>
          <a:srcRect/>
          <a:stretch/>
        </p:blipFill>
        <p:spPr>
          <a:xfrm>
            <a:off x="476007" y="2420198"/>
            <a:ext cx="1190017" cy="1190017"/>
          </a:xfrm>
          <a:prstGeom prst="rect">
            <a:avLst/>
          </a:prstGeom>
        </p:spPr>
      </p:pic>
      <p:sp>
        <p:nvSpPr>
          <p:cNvPr id="6" name="Object 5"/>
          <p:cNvSpPr/>
          <p:nvPr/>
        </p:nvSpPr>
        <p:spPr>
          <a:xfrm>
            <a:off x="1856427" y="2546788"/>
            <a:ext cx="2251513" cy="263142"/>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Air Quality</a:t>
            </a:r>
            <a:endParaRPr lang="en-US" sz="1799">
              <a:solidFill>
                <a:prstClr val="black"/>
              </a:solidFill>
              <a:latin typeface="Aptos" panose="02110004020202020204"/>
            </a:endParaRPr>
          </a:p>
        </p:txBody>
      </p:sp>
      <p:sp>
        <p:nvSpPr>
          <p:cNvPr id="7" name="Object 6"/>
          <p:cNvSpPr/>
          <p:nvPr/>
        </p:nvSpPr>
        <p:spPr>
          <a:xfrm>
            <a:off x="1856427" y="2884604"/>
            <a:ext cx="2143031" cy="585488"/>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Reduce emissions by 15% in PM, VOCs, NOx, </a:t>
            </a:r>
            <a:r>
              <a:rPr lang="en-US" sz="1335" err="1">
                <a:solidFill>
                  <a:srgbClr val="FFFFFF"/>
                </a:solidFill>
                <a:latin typeface="Arial" pitchFamily="34" charset="0"/>
                <a:ea typeface="Arial" pitchFamily="34" charset="-122"/>
                <a:cs typeface="Arial" pitchFamily="34" charset="-120"/>
              </a:rPr>
              <a:t>SOx</a:t>
            </a:r>
            <a:r>
              <a:rPr lang="en-US" sz="1335">
                <a:solidFill>
                  <a:srgbClr val="FFFFFF"/>
                </a:solidFill>
                <a:latin typeface="Arial" pitchFamily="34" charset="0"/>
                <a:ea typeface="Arial" pitchFamily="34" charset="-122"/>
                <a:cs typeface="Arial" pitchFamily="34" charset="-120"/>
              </a:rPr>
              <a:t> every 3 years</a:t>
            </a:r>
            <a:endParaRPr lang="en-US" sz="1799">
              <a:solidFill>
                <a:prstClr val="black"/>
              </a:solidFill>
              <a:latin typeface="Aptos" panose="02110004020202020204"/>
            </a:endParaRPr>
          </a:p>
        </p:txBody>
      </p:sp>
      <p:pic>
        <p:nvPicPr>
          <p:cNvPr id="8" name="Object 7" descr="preencoded.png"/>
          <p:cNvPicPr>
            <a:picLocks noChangeAspect="1"/>
          </p:cNvPicPr>
          <p:nvPr/>
        </p:nvPicPr>
        <p:blipFill>
          <a:blip r:embed="rId5"/>
          <a:srcRect/>
          <a:stretch/>
        </p:blipFill>
        <p:spPr>
          <a:xfrm>
            <a:off x="4379264" y="2420198"/>
            <a:ext cx="1190017" cy="1190017"/>
          </a:xfrm>
          <a:prstGeom prst="rect">
            <a:avLst/>
          </a:prstGeom>
        </p:spPr>
      </p:pic>
      <p:sp>
        <p:nvSpPr>
          <p:cNvPr id="9" name="Object 8"/>
          <p:cNvSpPr/>
          <p:nvPr/>
        </p:nvSpPr>
        <p:spPr>
          <a:xfrm>
            <a:off x="5759683" y="2546788"/>
            <a:ext cx="2251513" cy="263142"/>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Climate Action</a:t>
            </a:r>
            <a:endParaRPr lang="en-US" sz="1799">
              <a:solidFill>
                <a:prstClr val="black"/>
              </a:solidFill>
              <a:latin typeface="Aptos" panose="02110004020202020204"/>
            </a:endParaRPr>
          </a:p>
        </p:txBody>
      </p:sp>
      <p:sp>
        <p:nvSpPr>
          <p:cNvPr id="10" name="Object 9"/>
          <p:cNvSpPr/>
          <p:nvPr/>
        </p:nvSpPr>
        <p:spPr>
          <a:xfrm>
            <a:off x="5759683" y="2884604"/>
            <a:ext cx="2251513" cy="585488"/>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Reduce GHG emissions</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per cargo ton by</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7.5% annually</a:t>
            </a:r>
            <a:endParaRPr lang="en-US" sz="1799">
              <a:solidFill>
                <a:prstClr val="black"/>
              </a:solidFill>
              <a:latin typeface="Aptos" panose="02110004020202020204"/>
            </a:endParaRPr>
          </a:p>
        </p:txBody>
      </p:sp>
      <p:pic>
        <p:nvPicPr>
          <p:cNvPr id="11" name="Object 10" descr="preencoded.png"/>
          <p:cNvPicPr>
            <a:picLocks noChangeAspect="1"/>
          </p:cNvPicPr>
          <p:nvPr/>
        </p:nvPicPr>
        <p:blipFill>
          <a:blip r:embed="rId6"/>
          <a:srcRect/>
          <a:stretch/>
        </p:blipFill>
        <p:spPr>
          <a:xfrm>
            <a:off x="8282521" y="2420198"/>
            <a:ext cx="1190017" cy="1190017"/>
          </a:xfrm>
          <a:prstGeom prst="rect">
            <a:avLst/>
          </a:prstGeom>
        </p:spPr>
      </p:pic>
      <p:sp>
        <p:nvSpPr>
          <p:cNvPr id="12" name="Object 11"/>
          <p:cNvSpPr/>
          <p:nvPr/>
        </p:nvSpPr>
        <p:spPr>
          <a:xfrm>
            <a:off x="9662941" y="2646748"/>
            <a:ext cx="2251513" cy="263142"/>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Water Quality</a:t>
            </a:r>
            <a:endParaRPr lang="en-US" sz="1799">
              <a:solidFill>
                <a:prstClr val="black"/>
              </a:solidFill>
              <a:latin typeface="Aptos" panose="02110004020202020204"/>
            </a:endParaRPr>
          </a:p>
        </p:txBody>
      </p:sp>
      <p:sp>
        <p:nvSpPr>
          <p:cNvPr id="13" name="Object 12"/>
          <p:cNvSpPr/>
          <p:nvPr/>
        </p:nvSpPr>
        <p:spPr>
          <a:xfrm>
            <a:off x="9662941" y="2984564"/>
            <a:ext cx="2251513" cy="390325"/>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Reduce AL, Fe, Zn,</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Pb, TSS by 10% annually </a:t>
            </a:r>
            <a:endParaRPr lang="en-US" sz="1799">
              <a:solidFill>
                <a:prstClr val="black"/>
              </a:solidFill>
              <a:latin typeface="Aptos" panose="02110004020202020204"/>
            </a:endParaRPr>
          </a:p>
        </p:txBody>
      </p:sp>
      <p:pic>
        <p:nvPicPr>
          <p:cNvPr id="14" name="Object 13" descr="preencoded.png"/>
          <p:cNvPicPr>
            <a:picLocks noChangeAspect="1"/>
          </p:cNvPicPr>
          <p:nvPr/>
        </p:nvPicPr>
        <p:blipFill>
          <a:blip r:embed="rId7"/>
          <a:srcRect/>
          <a:stretch/>
        </p:blipFill>
        <p:spPr>
          <a:xfrm>
            <a:off x="476007" y="4086223"/>
            <a:ext cx="1190017" cy="1190017"/>
          </a:xfrm>
          <a:prstGeom prst="rect">
            <a:avLst/>
          </a:prstGeom>
        </p:spPr>
      </p:pic>
      <p:sp>
        <p:nvSpPr>
          <p:cNvPr id="15" name="Object 14"/>
          <p:cNvSpPr/>
          <p:nvPr/>
        </p:nvSpPr>
        <p:spPr>
          <a:xfrm>
            <a:off x="1856427" y="4084288"/>
            <a:ext cx="2251513" cy="526285"/>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Climate</a:t>
            </a:r>
            <a:br>
              <a:rPr lang="en-US" sz="1799" b="1">
                <a:solidFill>
                  <a:srgbClr val="FFFFFF"/>
                </a:solidFill>
                <a:latin typeface="Arial" pitchFamily="34" charset="0"/>
                <a:ea typeface="Arial" pitchFamily="34" charset="-122"/>
                <a:cs typeface="Arial" pitchFamily="34" charset="-120"/>
              </a:rPr>
            </a:br>
            <a:r>
              <a:rPr lang="en-US" sz="1799" b="1">
                <a:solidFill>
                  <a:srgbClr val="FFFFFF"/>
                </a:solidFill>
                <a:latin typeface="Arial" pitchFamily="34" charset="0"/>
                <a:ea typeface="Arial" pitchFamily="34" charset="-122"/>
                <a:cs typeface="Arial" pitchFamily="34" charset="-120"/>
              </a:rPr>
              <a:t>Adaptation</a:t>
            </a:r>
            <a:endParaRPr lang="en-US" sz="1799">
              <a:solidFill>
                <a:prstClr val="black"/>
              </a:solidFill>
              <a:latin typeface="Aptos" panose="02110004020202020204"/>
            </a:endParaRPr>
          </a:p>
        </p:txBody>
      </p:sp>
      <p:sp>
        <p:nvSpPr>
          <p:cNvPr id="16" name="Object 15"/>
          <p:cNvSpPr/>
          <p:nvPr/>
        </p:nvSpPr>
        <p:spPr>
          <a:xfrm>
            <a:off x="1856427" y="4685249"/>
            <a:ext cx="2251513" cy="585488"/>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Implement Life Cycle Assessment tool on</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Port capital projects</a:t>
            </a:r>
            <a:endParaRPr lang="en-US" sz="1799">
              <a:solidFill>
                <a:prstClr val="black"/>
              </a:solidFill>
              <a:latin typeface="Aptos" panose="02110004020202020204"/>
            </a:endParaRPr>
          </a:p>
        </p:txBody>
      </p:sp>
      <p:pic>
        <p:nvPicPr>
          <p:cNvPr id="17" name="Object 16" descr="preencoded.png"/>
          <p:cNvPicPr>
            <a:picLocks noChangeAspect="1"/>
          </p:cNvPicPr>
          <p:nvPr/>
        </p:nvPicPr>
        <p:blipFill>
          <a:blip r:embed="rId8"/>
          <a:srcRect/>
          <a:stretch/>
        </p:blipFill>
        <p:spPr>
          <a:xfrm>
            <a:off x="4379264" y="4086223"/>
            <a:ext cx="1190017" cy="1190017"/>
          </a:xfrm>
          <a:prstGeom prst="rect">
            <a:avLst/>
          </a:prstGeom>
        </p:spPr>
      </p:pic>
      <p:sp>
        <p:nvSpPr>
          <p:cNvPr id="18" name="Object 17"/>
          <p:cNvSpPr/>
          <p:nvPr/>
        </p:nvSpPr>
        <p:spPr>
          <a:xfrm>
            <a:off x="5759683" y="4179490"/>
            <a:ext cx="2251513" cy="526285"/>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Habitat</a:t>
            </a:r>
            <a:br>
              <a:rPr lang="en-US" sz="1799" b="1">
                <a:solidFill>
                  <a:srgbClr val="FFFFFF"/>
                </a:solidFill>
                <a:latin typeface="Arial" pitchFamily="34" charset="0"/>
                <a:ea typeface="Arial" pitchFamily="34" charset="-122"/>
                <a:cs typeface="Arial" pitchFamily="34" charset="-120"/>
              </a:rPr>
            </a:br>
            <a:r>
              <a:rPr lang="en-US" sz="1799" b="1">
                <a:solidFill>
                  <a:srgbClr val="FFFFFF"/>
                </a:solidFill>
                <a:latin typeface="Arial" pitchFamily="34" charset="0"/>
                <a:ea typeface="Arial" pitchFamily="34" charset="-122"/>
                <a:cs typeface="Arial" pitchFamily="34" charset="-120"/>
              </a:rPr>
              <a:t>Restoration</a:t>
            </a:r>
            <a:endParaRPr lang="en-US" sz="1799">
              <a:solidFill>
                <a:prstClr val="black"/>
              </a:solidFill>
              <a:latin typeface="Aptos" panose="02110004020202020204"/>
            </a:endParaRPr>
          </a:p>
        </p:txBody>
      </p:sp>
      <p:sp>
        <p:nvSpPr>
          <p:cNvPr id="19" name="Object 18"/>
          <p:cNvSpPr/>
          <p:nvPr/>
        </p:nvSpPr>
        <p:spPr>
          <a:xfrm>
            <a:off x="5759683" y="4780450"/>
            <a:ext cx="2251513" cy="390325"/>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Create/restore 50 acres</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of habitat every 3 years </a:t>
            </a:r>
            <a:endParaRPr lang="en-US" sz="1799">
              <a:solidFill>
                <a:prstClr val="black"/>
              </a:solidFill>
              <a:latin typeface="Aptos" panose="02110004020202020204"/>
            </a:endParaRPr>
          </a:p>
        </p:txBody>
      </p:sp>
      <p:pic>
        <p:nvPicPr>
          <p:cNvPr id="20" name="Object 19" descr="preencoded.png"/>
          <p:cNvPicPr>
            <a:picLocks noChangeAspect="1"/>
          </p:cNvPicPr>
          <p:nvPr/>
        </p:nvPicPr>
        <p:blipFill>
          <a:blip r:embed="rId9"/>
          <a:srcRect/>
          <a:stretch/>
        </p:blipFill>
        <p:spPr>
          <a:xfrm>
            <a:off x="8282521" y="4086223"/>
            <a:ext cx="1190017" cy="1190017"/>
          </a:xfrm>
          <a:prstGeom prst="rect">
            <a:avLst/>
          </a:prstGeom>
        </p:spPr>
      </p:pic>
      <p:sp>
        <p:nvSpPr>
          <p:cNvPr id="21" name="Object 20"/>
          <p:cNvSpPr/>
          <p:nvPr/>
        </p:nvSpPr>
        <p:spPr>
          <a:xfrm>
            <a:off x="9662941" y="4179490"/>
            <a:ext cx="2251513" cy="526285"/>
          </a:xfrm>
          <a:prstGeom prst="rect">
            <a:avLst/>
          </a:prstGeom>
          <a:noFill/>
        </p:spPr>
        <p:txBody>
          <a:bodyPr wrap="square" lIns="0" tIns="0" rIns="0" bIns="0" rtlCol="0" anchor="t"/>
          <a:lstStyle/>
          <a:p>
            <a:pPr defTabSz="914126">
              <a:lnSpc>
                <a:spcPts val="2073"/>
              </a:lnSpc>
            </a:pPr>
            <a:r>
              <a:rPr lang="en-US" sz="1799" b="1">
                <a:solidFill>
                  <a:srgbClr val="FFFFFF"/>
                </a:solidFill>
                <a:latin typeface="Arial" pitchFamily="34" charset="0"/>
                <a:ea typeface="Arial" pitchFamily="34" charset="-122"/>
                <a:cs typeface="Arial" pitchFamily="34" charset="-120"/>
              </a:rPr>
              <a:t>Soils &amp;</a:t>
            </a:r>
            <a:br>
              <a:rPr lang="en-US" sz="1799" b="1">
                <a:solidFill>
                  <a:srgbClr val="FFFFFF"/>
                </a:solidFill>
                <a:latin typeface="Arial" pitchFamily="34" charset="0"/>
                <a:ea typeface="Arial" pitchFamily="34" charset="-122"/>
                <a:cs typeface="Arial" pitchFamily="34" charset="-120"/>
              </a:rPr>
            </a:br>
            <a:r>
              <a:rPr lang="en-US" sz="1799" b="1">
                <a:solidFill>
                  <a:srgbClr val="FFFFFF"/>
                </a:solidFill>
                <a:latin typeface="Arial" pitchFamily="34" charset="0"/>
                <a:ea typeface="Arial" pitchFamily="34" charset="-122"/>
                <a:cs typeface="Arial" pitchFamily="34" charset="-120"/>
              </a:rPr>
              <a:t>Sediments</a:t>
            </a:r>
            <a:endParaRPr lang="en-US" sz="1799">
              <a:solidFill>
                <a:prstClr val="black"/>
              </a:solidFill>
              <a:latin typeface="Aptos" panose="02110004020202020204"/>
            </a:endParaRPr>
          </a:p>
        </p:txBody>
      </p:sp>
      <p:sp>
        <p:nvSpPr>
          <p:cNvPr id="22" name="Object 21"/>
          <p:cNvSpPr/>
          <p:nvPr/>
        </p:nvSpPr>
        <p:spPr>
          <a:xfrm>
            <a:off x="9662941" y="4780450"/>
            <a:ext cx="2251513" cy="390325"/>
          </a:xfrm>
          <a:prstGeom prst="rect">
            <a:avLst/>
          </a:prstGeom>
          <a:noFill/>
        </p:spPr>
        <p:txBody>
          <a:bodyPr wrap="square" lIns="0" tIns="0" rIns="0" bIns="0" rtlCol="0" anchor="t"/>
          <a:lstStyle/>
          <a:p>
            <a:pPr defTabSz="914126">
              <a:lnSpc>
                <a:spcPts val="1538"/>
              </a:lnSpc>
              <a:spcBef>
                <a:spcPts val="577"/>
              </a:spcBef>
            </a:pPr>
            <a:r>
              <a:rPr lang="en-US" sz="1335">
                <a:solidFill>
                  <a:srgbClr val="FFFFFF"/>
                </a:solidFill>
                <a:latin typeface="Arial" pitchFamily="34" charset="0"/>
                <a:ea typeface="Arial" pitchFamily="34" charset="-122"/>
                <a:cs typeface="Arial" pitchFamily="34" charset="-120"/>
              </a:rPr>
              <a:t>Remediate spills to</a:t>
            </a:r>
            <a:br>
              <a:rPr lang="en-US" sz="1335">
                <a:solidFill>
                  <a:srgbClr val="FFFFFF"/>
                </a:solidFill>
                <a:latin typeface="Arial" pitchFamily="34" charset="0"/>
                <a:ea typeface="Arial" pitchFamily="34" charset="-122"/>
                <a:cs typeface="Arial" pitchFamily="34" charset="-120"/>
              </a:rPr>
            </a:br>
            <a:r>
              <a:rPr lang="en-US" sz="1335">
                <a:solidFill>
                  <a:srgbClr val="FFFFFF"/>
                </a:solidFill>
                <a:latin typeface="Arial" pitchFamily="34" charset="0"/>
                <a:ea typeface="Arial" pitchFamily="34" charset="-122"/>
                <a:cs typeface="Arial" pitchFamily="34" charset="-120"/>
              </a:rPr>
              <a:t>residential standard</a:t>
            </a:r>
            <a:endParaRPr lang="en-US" sz="1799">
              <a:solidFill>
                <a:prstClr val="black"/>
              </a:solidFill>
              <a:latin typeface="Aptos" panose="02110004020202020204"/>
            </a:endParaRPr>
          </a:p>
        </p:txBody>
      </p:sp>
      <p:pic>
        <p:nvPicPr>
          <p:cNvPr id="23" name="Object 22" descr="preencoded.png"/>
          <p:cNvPicPr>
            <a:picLocks noChangeAspect="1"/>
          </p:cNvPicPr>
          <p:nvPr/>
        </p:nvPicPr>
        <p:blipFill>
          <a:blip r:embed="rId10"/>
          <a:stretch>
            <a:fillRect/>
          </a:stretch>
        </p:blipFill>
        <p:spPr>
          <a:xfrm>
            <a:off x="10024706" y="6332822"/>
            <a:ext cx="1904028" cy="265528"/>
          </a:xfrm>
          <a:prstGeom prst="rect">
            <a:avLst/>
          </a:prstGeom>
        </p:spPr>
      </p:pic>
      <p:sp>
        <p:nvSpPr>
          <p:cNvPr id="24" name="Object 23"/>
          <p:cNvSpPr/>
          <p:nvPr/>
        </p:nvSpPr>
        <p:spPr>
          <a:xfrm>
            <a:off x="161843" y="6522039"/>
            <a:ext cx="228483" cy="197395"/>
          </a:xfrm>
          <a:prstGeom prst="rect">
            <a:avLst/>
          </a:prstGeom>
          <a:noFill/>
        </p:spPr>
        <p:txBody>
          <a:bodyPr/>
          <a:lstStyle/>
          <a:p>
            <a:pPr defTabSz="914126"/>
            <a:endParaRPr lang="en-US" sz="1799">
              <a:solidFill>
                <a:prstClr val="black"/>
              </a:solidFill>
              <a:latin typeface="Aptos" panose="02110004020202020204"/>
            </a:endParaRPr>
          </a:p>
        </p:txBody>
      </p:sp>
      <p:sp>
        <p:nvSpPr>
          <p:cNvPr id="26" name="Slide Number Placeholder 24">
            <a:extLst>
              <a:ext uri="{FF2B5EF4-FFF2-40B4-BE49-F238E27FC236}">
                <a16:creationId xmlns:a16="http://schemas.microsoft.com/office/drawing/2014/main" id="{53E12677-F622-3192-CB32-D5A1DB49E2FA}"/>
              </a:ext>
            </a:extLst>
          </p:cNvPr>
          <p:cNvSpPr txBox="1">
            <a:spLocks/>
          </p:cNvSpPr>
          <p:nvPr/>
        </p:nvSpPr>
        <p:spPr>
          <a:xfrm>
            <a:off x="68561" y="6514296"/>
            <a:ext cx="799792" cy="299922"/>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fld id="{F7021451-1387-4CA6-816F-3879F97B5CBC}" type="slidenum">
              <a:rPr lang="en-US">
                <a:solidFill>
                  <a:prstClr val="white"/>
                </a:solidFill>
                <a:latin typeface="Aptos" panose="02110004020202020204"/>
              </a:rPr>
              <a:pPr defTabSz="914126"/>
              <a:t>17</a:t>
            </a:fld>
            <a:endParaRPr lang="en-US">
              <a:solidFill>
                <a:prstClr val="white"/>
              </a:solidFill>
              <a:latin typeface="Aptos" panose="02110004020202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00E23EDC-8D55-2FF8-090E-AC13C5AE57D4}"/>
              </a:ext>
            </a:extLst>
          </p:cNvPr>
          <p:cNvPicPr>
            <a:picLocks noChangeAspect="1"/>
          </p:cNvPicPr>
          <p:nvPr/>
        </p:nvPicPr>
        <p:blipFill rotWithShape="1">
          <a:blip r:embed="rId3"/>
          <a:srcRect l="1199" t="14246" r="1572" b="17848"/>
          <a:stretch/>
        </p:blipFill>
        <p:spPr>
          <a:xfrm>
            <a:off x="3946532" y="1734103"/>
            <a:ext cx="8176587" cy="4878447"/>
          </a:xfrm>
          <a:prstGeom prst="rect">
            <a:avLst/>
          </a:prstGeom>
        </p:spPr>
      </p:pic>
      <p:sp>
        <p:nvSpPr>
          <p:cNvPr id="14" name="Rectangle 13">
            <a:extLst>
              <a:ext uri="{FF2B5EF4-FFF2-40B4-BE49-F238E27FC236}">
                <a16:creationId xmlns:a16="http://schemas.microsoft.com/office/drawing/2014/main" id="{705901DE-9162-96D0-610A-D664C40C50C6}"/>
              </a:ext>
            </a:extLst>
          </p:cNvPr>
          <p:cNvSpPr/>
          <p:nvPr/>
        </p:nvSpPr>
        <p:spPr>
          <a:xfrm>
            <a:off x="1587" y="-33673"/>
            <a:ext cx="12193530" cy="972050"/>
          </a:xfrm>
          <a:prstGeom prst="rect">
            <a:avLst/>
          </a:prstGeom>
          <a:solidFill>
            <a:srgbClr val="00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eaLnBrk="0" fontAlgn="base" hangingPunct="0">
              <a:spcBef>
                <a:spcPct val="0"/>
              </a:spcBef>
              <a:spcAft>
                <a:spcPct val="0"/>
              </a:spcAft>
              <a:defRPr/>
            </a:pPr>
            <a:endParaRPr lang="en-US" sz="1798">
              <a:solidFill>
                <a:prstClr val="white"/>
              </a:solidFill>
              <a:latin typeface="Calibri" panose="020F0502020204030204"/>
            </a:endParaRPr>
          </a:p>
        </p:txBody>
      </p:sp>
      <p:sp>
        <p:nvSpPr>
          <p:cNvPr id="15" name="TextBox 14">
            <a:extLst>
              <a:ext uri="{FF2B5EF4-FFF2-40B4-BE49-F238E27FC236}">
                <a16:creationId xmlns:a16="http://schemas.microsoft.com/office/drawing/2014/main" id="{E7EB2AC7-26F6-7659-B191-82EC145F477A}"/>
              </a:ext>
            </a:extLst>
          </p:cNvPr>
          <p:cNvSpPr txBox="1">
            <a:spLocks/>
          </p:cNvSpPr>
          <p:nvPr/>
        </p:nvSpPr>
        <p:spPr>
          <a:xfrm>
            <a:off x="871015" y="144291"/>
            <a:ext cx="10446798" cy="756909"/>
          </a:xfrm>
          <a:prstGeom prst="rect">
            <a:avLst/>
          </a:prstGeom>
          <a:noFill/>
        </p:spPr>
        <p:txBody>
          <a:bodyPr wrap="square" lIns="91392" tIns="45696" rIns="91392" bIns="45696" rtlCol="0" anchor="t">
            <a:spAutoFit/>
          </a:bodyPr>
          <a:lstStyle/>
          <a:p>
            <a:pPr algn="ctr" defTabSz="913852">
              <a:lnSpc>
                <a:spcPct val="90000"/>
              </a:lnSpc>
              <a:defRPr/>
            </a:pPr>
            <a:r>
              <a:rPr lang="en-US" sz="2399" b="1" spc="100">
                <a:solidFill>
                  <a:prstClr val="white"/>
                </a:solidFill>
                <a:latin typeface="Arial" panose="020B0604020202020204" pitchFamily="34" charset="0"/>
                <a:ea typeface="+mn-lt"/>
                <a:cs typeface="Arial" panose="020B0604020202020204" pitchFamily="34" charset="0"/>
              </a:rPr>
              <a:t>Studies + Reports + Permit Applications Completed to Date, Available at </a:t>
            </a:r>
            <a:r>
              <a:rPr lang="en-US" sz="2399" b="1" spc="100">
                <a:solidFill>
                  <a:srgbClr val="E3F3F9"/>
                </a:solidFill>
                <a:latin typeface="Arial" panose="020B0604020202020204" pitchFamily="34" charset="0"/>
                <a:ea typeface="+mn-lt"/>
                <a:cs typeface="Arial" panose="020B0604020202020204" pitchFamily="34" charset="0"/>
                <a:hlinkClick r:id="rId4">
                  <a:extLst>
                    <a:ext uri="{A12FA001-AC4F-418D-AE19-62706E023703}">
                      <ahyp:hlinkClr xmlns:ahyp="http://schemas.microsoft.com/office/drawing/2018/hyperlinkcolor" val="tx"/>
                    </a:ext>
                  </a:extLst>
                </a:hlinkClick>
              </a:rPr>
              <a:t>www.portofcc.com</a:t>
            </a:r>
            <a:r>
              <a:rPr lang="en-US" sz="2399" b="1" spc="100">
                <a:solidFill>
                  <a:srgbClr val="E3F3F9"/>
                </a:solidFill>
                <a:latin typeface="Arial" panose="020B0604020202020204" pitchFamily="34" charset="0"/>
                <a:ea typeface="+mn-lt"/>
                <a:cs typeface="Arial" panose="020B0604020202020204" pitchFamily="34" charset="0"/>
              </a:rPr>
              <a:t> </a:t>
            </a:r>
          </a:p>
        </p:txBody>
      </p:sp>
      <p:pic>
        <p:nvPicPr>
          <p:cNvPr id="6" name="Picture 5">
            <a:extLst>
              <a:ext uri="{FF2B5EF4-FFF2-40B4-BE49-F238E27FC236}">
                <a16:creationId xmlns:a16="http://schemas.microsoft.com/office/drawing/2014/main" id="{01139ECF-5385-0976-461D-8EF5700FB4C8}"/>
              </a:ext>
            </a:extLst>
          </p:cNvPr>
          <p:cNvPicPr>
            <a:picLocks noChangeAspect="1"/>
          </p:cNvPicPr>
          <p:nvPr/>
        </p:nvPicPr>
        <p:blipFill>
          <a:blip r:embed="rId5"/>
          <a:stretch>
            <a:fillRect/>
          </a:stretch>
        </p:blipFill>
        <p:spPr>
          <a:xfrm>
            <a:off x="1587" y="919522"/>
            <a:ext cx="12185651" cy="745930"/>
          </a:xfrm>
          <a:prstGeom prst="rect">
            <a:avLst/>
          </a:prstGeom>
        </p:spPr>
      </p:pic>
      <p:sp>
        <p:nvSpPr>
          <p:cNvPr id="9" name="Oval 8">
            <a:extLst>
              <a:ext uri="{FF2B5EF4-FFF2-40B4-BE49-F238E27FC236}">
                <a16:creationId xmlns:a16="http://schemas.microsoft.com/office/drawing/2014/main" id="{91882454-F887-A654-7148-0C81FDCBF82A}"/>
              </a:ext>
            </a:extLst>
          </p:cNvPr>
          <p:cNvSpPr/>
          <p:nvPr/>
        </p:nvSpPr>
        <p:spPr>
          <a:xfrm>
            <a:off x="6887887" y="5273984"/>
            <a:ext cx="2102572" cy="45708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latin typeface="Calibri" panose="020F0502020204030204"/>
            </a:endParaRPr>
          </a:p>
        </p:txBody>
      </p:sp>
      <p:sp>
        <p:nvSpPr>
          <p:cNvPr id="10" name="Oval 9">
            <a:extLst>
              <a:ext uri="{FF2B5EF4-FFF2-40B4-BE49-F238E27FC236}">
                <a16:creationId xmlns:a16="http://schemas.microsoft.com/office/drawing/2014/main" id="{9A1A90F3-BB1E-5117-0B52-28794CCE99DF}"/>
              </a:ext>
            </a:extLst>
          </p:cNvPr>
          <p:cNvSpPr/>
          <p:nvPr/>
        </p:nvSpPr>
        <p:spPr>
          <a:xfrm>
            <a:off x="4177209" y="6055056"/>
            <a:ext cx="2102572" cy="45708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latin typeface="Calibri" panose="020F0502020204030204"/>
            </a:endParaRPr>
          </a:p>
        </p:txBody>
      </p:sp>
      <p:pic>
        <p:nvPicPr>
          <p:cNvPr id="1026" name="Picture 2" descr="QR Code Image">
            <a:extLst>
              <a:ext uri="{FF2B5EF4-FFF2-40B4-BE49-F238E27FC236}">
                <a16:creationId xmlns:a16="http://schemas.microsoft.com/office/drawing/2014/main" id="{FFE35949-E3D9-5881-9ED4-F4B84269F8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7656" y="2849313"/>
            <a:ext cx="1647220" cy="164722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0C0E5F0B-E8C6-4A7C-A52C-E696741CB02A}"/>
              </a:ext>
            </a:extLst>
          </p:cNvPr>
          <p:cNvGrpSpPr/>
          <p:nvPr/>
        </p:nvGrpSpPr>
        <p:grpSpPr>
          <a:xfrm>
            <a:off x="87291" y="1844070"/>
            <a:ext cx="3701639" cy="1096994"/>
            <a:chOff x="70310" y="4317012"/>
            <a:chExt cx="3702603" cy="1097280"/>
          </a:xfrm>
        </p:grpSpPr>
        <p:grpSp>
          <p:nvGrpSpPr>
            <p:cNvPr id="45" name="Group 44">
              <a:extLst>
                <a:ext uri="{FF2B5EF4-FFF2-40B4-BE49-F238E27FC236}">
                  <a16:creationId xmlns:a16="http://schemas.microsoft.com/office/drawing/2014/main" id="{2F372108-7EC7-9268-4AB2-E29F973A4D44}"/>
                </a:ext>
              </a:extLst>
            </p:cNvPr>
            <p:cNvGrpSpPr/>
            <p:nvPr/>
          </p:nvGrpSpPr>
          <p:grpSpPr>
            <a:xfrm>
              <a:off x="70310" y="4606959"/>
              <a:ext cx="517387" cy="517387"/>
              <a:chOff x="273099" y="6030254"/>
              <a:chExt cx="517387" cy="517387"/>
            </a:xfrm>
          </p:grpSpPr>
          <p:sp>
            <p:nvSpPr>
              <p:cNvPr id="40" name="Oval 39">
                <a:extLst>
                  <a:ext uri="{FF2B5EF4-FFF2-40B4-BE49-F238E27FC236}">
                    <a16:creationId xmlns:a16="http://schemas.microsoft.com/office/drawing/2014/main" id="{9996EBAD-1FE6-AB8A-874E-028C5A5406C3}"/>
                  </a:ext>
                </a:extLst>
              </p:cNvPr>
              <p:cNvSpPr/>
              <p:nvPr/>
            </p:nvSpPr>
            <p:spPr>
              <a:xfrm>
                <a:off x="273099" y="6030254"/>
                <a:ext cx="517387" cy="517387"/>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1218621"/>
                <a:endParaRPr lang="en-US" sz="2399">
                  <a:solidFill>
                    <a:prstClr val="black">
                      <a:hueOff val="0"/>
                      <a:satOff val="0"/>
                      <a:lumOff val="0"/>
                      <a:alphaOff val="0"/>
                    </a:prstClr>
                  </a:solidFill>
                  <a:latin typeface="Calibri" panose="020F0502020204030204"/>
                </a:endParaRPr>
              </a:p>
            </p:txBody>
          </p:sp>
          <p:sp>
            <p:nvSpPr>
              <p:cNvPr id="41" name="Rectangle 40" descr="Open Folder">
                <a:extLst>
                  <a:ext uri="{FF2B5EF4-FFF2-40B4-BE49-F238E27FC236}">
                    <a16:creationId xmlns:a16="http://schemas.microsoft.com/office/drawing/2014/main" id="{BF4AB33F-1442-836C-BB6E-A1D9E4581D4C}"/>
                  </a:ext>
                </a:extLst>
              </p:cNvPr>
              <p:cNvSpPr/>
              <p:nvPr/>
            </p:nvSpPr>
            <p:spPr>
              <a:xfrm>
                <a:off x="348912" y="6106067"/>
                <a:ext cx="365760" cy="365760"/>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1218621"/>
                <a:endParaRPr lang="en-US" sz="2399">
                  <a:solidFill>
                    <a:prstClr val="white"/>
                  </a:solidFill>
                  <a:latin typeface="Calibri" panose="020F0502020204030204"/>
                </a:endParaRPr>
              </a:p>
            </p:txBody>
          </p:sp>
        </p:grpSp>
        <p:sp>
          <p:nvSpPr>
            <p:cNvPr id="42" name="Freeform: Shape 41">
              <a:extLst>
                <a:ext uri="{FF2B5EF4-FFF2-40B4-BE49-F238E27FC236}">
                  <a16:creationId xmlns:a16="http://schemas.microsoft.com/office/drawing/2014/main" id="{5DF4BD34-22F9-8C01-9689-A1694FF91F26}"/>
                </a:ext>
              </a:extLst>
            </p:cNvPr>
            <p:cNvSpPr/>
            <p:nvPr/>
          </p:nvSpPr>
          <p:spPr>
            <a:xfrm>
              <a:off x="730182" y="4317012"/>
              <a:ext cx="3042731" cy="1097280"/>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113">
                <a:lnSpc>
                  <a:spcPct val="90000"/>
                </a:lnSpc>
                <a:spcBef>
                  <a:spcPct val="0"/>
                </a:spcBef>
                <a:spcAft>
                  <a:spcPts val="600"/>
                </a:spcAft>
              </a:pPr>
              <a:r>
                <a:rPr lang="en-US" sz="1400" dirty="0">
                  <a:solidFill>
                    <a:prstClr val="black">
                      <a:hueOff val="0"/>
                      <a:satOff val="0"/>
                      <a:lumOff val="0"/>
                      <a:alphaOff val="0"/>
                    </a:prstClr>
                  </a:solidFill>
                  <a:latin typeface="Arial Nova Light" panose="020B0304020202020204" pitchFamily="34" charset="0"/>
                </a:rPr>
                <a:t>Reports, Studies and Modeling found under:</a:t>
              </a:r>
            </a:p>
            <a:p>
              <a:pPr defTabSz="622113">
                <a:lnSpc>
                  <a:spcPct val="90000"/>
                </a:lnSpc>
                <a:spcBef>
                  <a:spcPct val="0"/>
                </a:spcBef>
                <a:spcAft>
                  <a:spcPts val="600"/>
                </a:spcAft>
              </a:pPr>
              <a:r>
                <a:rPr lang="en-US" sz="1400" dirty="0">
                  <a:solidFill>
                    <a:srgbClr val="6FCAE0"/>
                  </a:solidFill>
                  <a:latin typeface="Arial Nova" panose="020B0504020202020204" pitchFamily="34" charset="0"/>
                </a:rPr>
                <a:t>ABOUT / Environmental Planning &amp; Compliance</a:t>
              </a:r>
              <a:endParaRPr lang="en-US" sz="1400" dirty="0">
                <a:solidFill>
                  <a:prstClr val="black">
                    <a:hueOff val="0"/>
                    <a:satOff val="0"/>
                    <a:lumOff val="0"/>
                    <a:alphaOff val="0"/>
                  </a:prstClr>
                </a:solidFill>
                <a:latin typeface="Aptos Narrow" panose="020B0004020202020204" pitchFamily="34" charset="0"/>
              </a:endParaRPr>
            </a:p>
          </p:txBody>
        </p:sp>
      </p:grpSp>
      <p:grpSp>
        <p:nvGrpSpPr>
          <p:cNvPr id="48" name="Group 47">
            <a:extLst>
              <a:ext uri="{FF2B5EF4-FFF2-40B4-BE49-F238E27FC236}">
                <a16:creationId xmlns:a16="http://schemas.microsoft.com/office/drawing/2014/main" id="{6817C4EB-88A9-F902-471C-ADDF19DF9FDD}"/>
              </a:ext>
            </a:extLst>
          </p:cNvPr>
          <p:cNvGrpSpPr/>
          <p:nvPr/>
        </p:nvGrpSpPr>
        <p:grpSpPr>
          <a:xfrm>
            <a:off x="87290" y="4276482"/>
            <a:ext cx="3701638" cy="1096994"/>
            <a:chOff x="70310" y="1891171"/>
            <a:chExt cx="3702602" cy="1097280"/>
          </a:xfrm>
        </p:grpSpPr>
        <p:grpSp>
          <p:nvGrpSpPr>
            <p:cNvPr id="44" name="Group 43">
              <a:extLst>
                <a:ext uri="{FF2B5EF4-FFF2-40B4-BE49-F238E27FC236}">
                  <a16:creationId xmlns:a16="http://schemas.microsoft.com/office/drawing/2014/main" id="{43DD6BED-8AB4-B949-1FC6-80D8CA2C3D93}"/>
                </a:ext>
              </a:extLst>
            </p:cNvPr>
            <p:cNvGrpSpPr/>
            <p:nvPr/>
          </p:nvGrpSpPr>
          <p:grpSpPr>
            <a:xfrm>
              <a:off x="70310" y="2165491"/>
              <a:ext cx="551162" cy="548640"/>
              <a:chOff x="308545" y="4446894"/>
              <a:chExt cx="517387" cy="548640"/>
            </a:xfrm>
          </p:grpSpPr>
          <p:sp>
            <p:nvSpPr>
              <p:cNvPr id="37" name="Oval 36">
                <a:extLst>
                  <a:ext uri="{FF2B5EF4-FFF2-40B4-BE49-F238E27FC236}">
                    <a16:creationId xmlns:a16="http://schemas.microsoft.com/office/drawing/2014/main" id="{8EF80BBB-E364-40F5-E8B7-648F2F31400C}"/>
                  </a:ext>
                </a:extLst>
              </p:cNvPr>
              <p:cNvSpPr/>
              <p:nvPr/>
            </p:nvSpPr>
            <p:spPr>
              <a:xfrm>
                <a:off x="308545" y="4446894"/>
                <a:ext cx="517387" cy="54864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1218621"/>
                <a:endParaRPr lang="en-US" sz="2399">
                  <a:solidFill>
                    <a:prstClr val="black">
                      <a:hueOff val="0"/>
                      <a:satOff val="0"/>
                      <a:lumOff val="0"/>
                      <a:alphaOff val="0"/>
                    </a:prstClr>
                  </a:solidFill>
                  <a:latin typeface="Calibri" panose="020F0502020204030204"/>
                </a:endParaRPr>
              </a:p>
            </p:txBody>
          </p:sp>
          <p:sp>
            <p:nvSpPr>
              <p:cNvPr id="38" name="Rectangle 37" descr="Target Audience">
                <a:extLst>
                  <a:ext uri="{FF2B5EF4-FFF2-40B4-BE49-F238E27FC236}">
                    <a16:creationId xmlns:a16="http://schemas.microsoft.com/office/drawing/2014/main" id="{B161F7CA-71F8-A0C1-9D81-EF73ABBF39B8}"/>
                  </a:ext>
                </a:extLst>
              </p:cNvPr>
              <p:cNvSpPr/>
              <p:nvPr/>
            </p:nvSpPr>
            <p:spPr>
              <a:xfrm>
                <a:off x="395565" y="4538334"/>
                <a:ext cx="343346" cy="365760"/>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1218621"/>
                <a:endParaRPr lang="en-US" sz="2399">
                  <a:solidFill>
                    <a:prstClr val="white"/>
                  </a:solidFill>
                  <a:latin typeface="Calibri" panose="020F0502020204030204"/>
                </a:endParaRPr>
              </a:p>
            </p:txBody>
          </p:sp>
        </p:grpSp>
        <p:sp>
          <p:nvSpPr>
            <p:cNvPr id="39" name="Freeform: Shape 38">
              <a:extLst>
                <a:ext uri="{FF2B5EF4-FFF2-40B4-BE49-F238E27FC236}">
                  <a16:creationId xmlns:a16="http://schemas.microsoft.com/office/drawing/2014/main" id="{F63A8AF3-925C-567D-C35E-73D966E4218F}"/>
                </a:ext>
              </a:extLst>
            </p:cNvPr>
            <p:cNvSpPr/>
            <p:nvPr/>
          </p:nvSpPr>
          <p:spPr>
            <a:xfrm>
              <a:off x="730183" y="1891171"/>
              <a:ext cx="3042729" cy="1097280"/>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113">
                <a:lnSpc>
                  <a:spcPct val="90000"/>
                </a:lnSpc>
                <a:spcBef>
                  <a:spcPct val="0"/>
                </a:spcBef>
                <a:spcAft>
                  <a:spcPts val="600"/>
                </a:spcAft>
              </a:pPr>
              <a:r>
                <a:rPr lang="en-US" sz="1400">
                  <a:solidFill>
                    <a:prstClr val="black">
                      <a:hueOff val="0"/>
                      <a:satOff val="0"/>
                      <a:lumOff val="0"/>
                      <a:alphaOff val="0"/>
                    </a:prstClr>
                  </a:solidFill>
                  <a:latin typeface="Arial Nova Light" panose="020B0304020202020204" pitchFamily="34" charset="0"/>
                </a:rPr>
                <a:t>Desal permit applications found under:</a:t>
              </a:r>
            </a:p>
            <a:p>
              <a:pPr defTabSz="622113">
                <a:lnSpc>
                  <a:spcPct val="90000"/>
                </a:lnSpc>
                <a:spcBef>
                  <a:spcPct val="0"/>
                </a:spcBef>
                <a:spcAft>
                  <a:spcPts val="600"/>
                </a:spcAft>
              </a:pPr>
              <a:r>
                <a:rPr lang="en-US" sz="1400">
                  <a:solidFill>
                    <a:srgbClr val="6FCAE0"/>
                  </a:solidFill>
                  <a:latin typeface="Arial Nova" panose="020B0504020202020204" pitchFamily="34" charset="0"/>
                </a:rPr>
                <a:t>COMMUNITY / Public Notifications </a:t>
              </a:r>
              <a:endParaRPr lang="en-US" sz="1400">
                <a:solidFill>
                  <a:prstClr val="black">
                    <a:hueOff val="0"/>
                    <a:satOff val="0"/>
                    <a:lumOff val="0"/>
                    <a:alphaOff val="0"/>
                  </a:prstClr>
                </a:solidFill>
                <a:latin typeface="Aptos Narrow" panose="020B0004020202020204" pitchFamily="34" charset="0"/>
              </a:endParaRPr>
            </a:p>
          </p:txBody>
        </p:sp>
      </p:grpSp>
      <p:pic>
        <p:nvPicPr>
          <p:cNvPr id="1028" name="Picture 4" descr="QR Code Image">
            <a:extLst>
              <a:ext uri="{FF2B5EF4-FFF2-40B4-BE49-F238E27FC236}">
                <a16:creationId xmlns:a16="http://schemas.microsoft.com/office/drawing/2014/main" id="{13C2B682-E6B0-C991-B924-2D3D0EC0DC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3760" y="5099228"/>
            <a:ext cx="1651114" cy="1651114"/>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E43C4090-E665-04AE-ED47-9C2DB09D6D42}"/>
              </a:ext>
            </a:extLst>
          </p:cNvPr>
          <p:cNvCxnSpPr/>
          <p:nvPr/>
        </p:nvCxnSpPr>
        <p:spPr>
          <a:xfrm>
            <a:off x="3867730" y="1953010"/>
            <a:ext cx="0" cy="465954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55" name="Slide Number Placeholder 24">
            <a:extLst>
              <a:ext uri="{FF2B5EF4-FFF2-40B4-BE49-F238E27FC236}">
                <a16:creationId xmlns:a16="http://schemas.microsoft.com/office/drawing/2014/main" id="{DAB29B28-320C-E05E-F1DC-17F6C716BF24}"/>
              </a:ext>
            </a:extLst>
          </p:cNvPr>
          <p:cNvSpPr txBox="1">
            <a:spLocks/>
          </p:cNvSpPr>
          <p:nvPr/>
        </p:nvSpPr>
        <p:spPr>
          <a:xfrm>
            <a:off x="70130" y="6513492"/>
            <a:ext cx="799584" cy="299844"/>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2">
              <a:defRPr/>
            </a:pPr>
            <a:fld id="{F7021451-1387-4CA6-816F-3879F97B5CBC}" type="slidenum">
              <a:rPr lang="en-US">
                <a:solidFill>
                  <a:prstClr val="black"/>
                </a:solidFill>
                <a:latin typeface="Arial"/>
              </a:rPr>
              <a:pPr defTabSz="913852">
                <a:defRPr/>
              </a:pPr>
              <a:t>18</a:t>
            </a:fld>
            <a:endParaRPr lang="en-US">
              <a:solidFill>
                <a:prstClr val="black"/>
              </a:solidFill>
              <a:latin typeface="Arial"/>
            </a:endParaRPr>
          </a:p>
        </p:txBody>
      </p:sp>
    </p:spTree>
    <p:extLst>
      <p:ext uri="{BB962C8B-B14F-4D97-AF65-F5344CB8AC3E}">
        <p14:creationId xmlns:p14="http://schemas.microsoft.com/office/powerpoint/2010/main" val="19482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0D348-13E2-7DE7-1735-A26E8C3A4484}"/>
              </a:ext>
            </a:extLst>
          </p:cNvPr>
          <p:cNvPicPr>
            <a:picLocks noChangeAspect="1"/>
          </p:cNvPicPr>
          <p:nvPr/>
        </p:nvPicPr>
        <p:blipFill rotWithShape="1">
          <a:blip r:embed="rId2"/>
          <a:srcRect l="16542" t="25253" r="18333" b="34942"/>
          <a:stretch/>
        </p:blipFill>
        <p:spPr>
          <a:xfrm>
            <a:off x="3887236" y="1480965"/>
            <a:ext cx="8304991" cy="2887591"/>
          </a:xfrm>
          <a:prstGeom prst="rect">
            <a:avLst/>
          </a:prstGeom>
        </p:spPr>
      </p:pic>
      <p:sp>
        <p:nvSpPr>
          <p:cNvPr id="4" name="TextBox 3">
            <a:extLst>
              <a:ext uri="{FF2B5EF4-FFF2-40B4-BE49-F238E27FC236}">
                <a16:creationId xmlns:a16="http://schemas.microsoft.com/office/drawing/2014/main" id="{5B4C27B9-2CBF-2E18-2D89-05AE4FB0CD98}"/>
              </a:ext>
            </a:extLst>
          </p:cNvPr>
          <p:cNvSpPr txBox="1"/>
          <p:nvPr/>
        </p:nvSpPr>
        <p:spPr>
          <a:xfrm>
            <a:off x="4152047" y="7934488"/>
            <a:ext cx="6662537" cy="738472"/>
          </a:xfrm>
          <a:prstGeom prst="rect">
            <a:avLst/>
          </a:prstGeom>
          <a:noFill/>
        </p:spPr>
        <p:txBody>
          <a:bodyPr wrap="square" rtlCol="0">
            <a:spAutoFit/>
          </a:bodyPr>
          <a:lstStyle/>
          <a:p>
            <a:pPr defTabSz="1218621"/>
            <a:r>
              <a:rPr lang="en-US" sz="1400">
                <a:solidFill>
                  <a:srgbClr val="2C2A26"/>
                </a:solidFill>
                <a:latin typeface="Roboto Regular"/>
                <a:hlinkClick r:id="rId3"/>
              </a:rPr>
              <a:t>https://www.tceq.texas.gov/downloads/permitting/wastewater/title-iv/tpdes/wq0005488000-portofcorpuschristiauthorityofnuecescounty-harborislanddesalinationfacility-nueces-tpdes-adminpackage.pdf</a:t>
            </a:r>
            <a:endParaRPr lang="en-US" sz="1400">
              <a:solidFill>
                <a:srgbClr val="2C2A26"/>
              </a:solidFill>
              <a:latin typeface="Roboto Regular"/>
            </a:endParaRPr>
          </a:p>
        </p:txBody>
      </p:sp>
      <p:grpSp>
        <p:nvGrpSpPr>
          <p:cNvPr id="2122" name="Group 2121">
            <a:extLst>
              <a:ext uri="{FF2B5EF4-FFF2-40B4-BE49-F238E27FC236}">
                <a16:creationId xmlns:a16="http://schemas.microsoft.com/office/drawing/2014/main" id="{F1CA219A-57E3-4DAD-6AE4-4F53528AC066}"/>
              </a:ext>
            </a:extLst>
          </p:cNvPr>
          <p:cNvGrpSpPr/>
          <p:nvPr/>
        </p:nvGrpSpPr>
        <p:grpSpPr>
          <a:xfrm>
            <a:off x="87291" y="1850542"/>
            <a:ext cx="3746674" cy="1096994"/>
            <a:chOff x="85725" y="1850131"/>
            <a:chExt cx="3747650" cy="1097280"/>
          </a:xfrm>
        </p:grpSpPr>
        <p:grpSp>
          <p:nvGrpSpPr>
            <p:cNvPr id="16" name="Group 15">
              <a:extLst>
                <a:ext uri="{FF2B5EF4-FFF2-40B4-BE49-F238E27FC236}">
                  <a16:creationId xmlns:a16="http://schemas.microsoft.com/office/drawing/2014/main" id="{0EC2EBF5-8C50-0C33-29A2-8D46E5CB4978}"/>
                </a:ext>
              </a:extLst>
            </p:cNvPr>
            <p:cNvGrpSpPr/>
            <p:nvPr/>
          </p:nvGrpSpPr>
          <p:grpSpPr>
            <a:xfrm>
              <a:off x="85725" y="2140078"/>
              <a:ext cx="517387" cy="517387"/>
              <a:chOff x="273099" y="6030254"/>
              <a:chExt cx="517387" cy="517387"/>
            </a:xfrm>
          </p:grpSpPr>
          <p:sp>
            <p:nvSpPr>
              <p:cNvPr id="18" name="Oval 17">
                <a:extLst>
                  <a:ext uri="{FF2B5EF4-FFF2-40B4-BE49-F238E27FC236}">
                    <a16:creationId xmlns:a16="http://schemas.microsoft.com/office/drawing/2014/main" id="{05309EA1-0FC8-DE6E-76EB-856DADAF2BD5}"/>
                  </a:ext>
                </a:extLst>
              </p:cNvPr>
              <p:cNvSpPr/>
              <p:nvPr/>
            </p:nvSpPr>
            <p:spPr>
              <a:xfrm>
                <a:off x="273099" y="6030254"/>
                <a:ext cx="517387" cy="517387"/>
              </a:xfrm>
              <a:prstGeom prst="ellipse">
                <a:avLst/>
              </a:prstGeom>
              <a:solidFill>
                <a:schemeClr val="tx2"/>
              </a:solidFill>
              <a:ln>
                <a:noFill/>
              </a:ln>
              <a:effectLst/>
            </p:spPr>
            <p:txBody>
              <a:bodyPr/>
              <a:lstStyle/>
              <a:p>
                <a:pPr defTabSz="914126"/>
                <a:endParaRPr lang="en-US" sz="1799" kern="0">
                  <a:solidFill>
                    <a:prstClr val="black">
                      <a:hueOff val="0"/>
                      <a:satOff val="0"/>
                      <a:lumOff val="0"/>
                      <a:alphaOff val="0"/>
                    </a:prstClr>
                  </a:solidFill>
                  <a:latin typeface="Calibri" panose="020F0502020204030204"/>
                </a:endParaRPr>
              </a:p>
            </p:txBody>
          </p:sp>
          <p:sp>
            <p:nvSpPr>
              <p:cNvPr id="19" name="Rectangle 18" descr="Open Folder">
                <a:extLst>
                  <a:ext uri="{FF2B5EF4-FFF2-40B4-BE49-F238E27FC236}">
                    <a16:creationId xmlns:a16="http://schemas.microsoft.com/office/drawing/2014/main" id="{B648CBCB-1248-A974-6574-5B45569FB256}"/>
                  </a:ext>
                </a:extLst>
              </p:cNvPr>
              <p:cNvSpPr/>
              <p:nvPr/>
            </p:nvSpPr>
            <p:spPr>
              <a:xfrm>
                <a:off x="348912" y="6106067"/>
                <a:ext cx="365760" cy="365760"/>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txBody>
              <a:bodyPr/>
              <a:lstStyle/>
              <a:p>
                <a:pPr defTabSz="914126"/>
                <a:endParaRPr lang="en-US" sz="1799" kern="0">
                  <a:solidFill>
                    <a:prstClr val="white"/>
                  </a:solidFill>
                  <a:latin typeface="Calibri" panose="020F0502020204030204"/>
                </a:endParaRPr>
              </a:p>
            </p:txBody>
          </p:sp>
        </p:grpSp>
        <p:sp>
          <p:nvSpPr>
            <p:cNvPr id="17" name="Freeform: Shape 16">
              <a:extLst>
                <a:ext uri="{FF2B5EF4-FFF2-40B4-BE49-F238E27FC236}">
                  <a16:creationId xmlns:a16="http://schemas.microsoft.com/office/drawing/2014/main" id="{91B520F3-5AAE-5FDA-A3E6-0EF85FCBAF90}"/>
                </a:ext>
              </a:extLst>
            </p:cNvPr>
            <p:cNvSpPr/>
            <p:nvPr/>
          </p:nvSpPr>
          <p:spPr>
            <a:xfrm>
              <a:off x="745599" y="1850131"/>
              <a:ext cx="3087776" cy="1097280"/>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a:noFill/>
            <a:ln>
              <a:noFill/>
            </a:ln>
            <a:effectLst/>
          </p:spPr>
          <p:txBody>
            <a:bodyPr spcFirstLastPara="0" vert="horz" wrap="square" lIns="0" tIns="0" rIns="0" bIns="0" numCol="1" spcCol="1270" anchor="ctr" anchorCtr="0">
              <a:noAutofit/>
            </a:bodyPr>
            <a:lstStyle/>
            <a:p>
              <a:pPr defTabSz="622113">
                <a:lnSpc>
                  <a:spcPct val="90000"/>
                </a:lnSpc>
                <a:spcBef>
                  <a:spcPct val="0"/>
                </a:spcBef>
                <a:spcAft>
                  <a:spcPts val="600"/>
                </a:spcAft>
                <a:defRPr/>
              </a:pPr>
              <a:r>
                <a:rPr lang="en-US" sz="1400" kern="0">
                  <a:solidFill>
                    <a:prstClr val="black">
                      <a:hueOff val="0"/>
                      <a:satOff val="0"/>
                      <a:lumOff val="0"/>
                      <a:alphaOff val="0"/>
                    </a:prstClr>
                  </a:solidFill>
                  <a:latin typeface="Arial Nova Light" panose="020B0304020202020204" pitchFamily="34" charset="0"/>
                </a:rPr>
                <a:t>TPDES permit application found at  </a:t>
              </a:r>
              <a:r>
                <a:rPr lang="en-US" sz="1400" kern="0">
                  <a:solidFill>
                    <a:prstClr val="black">
                      <a:hueOff val="0"/>
                      <a:satOff val="0"/>
                      <a:lumOff val="0"/>
                      <a:alphaOff val="0"/>
                    </a:prstClr>
                  </a:solidFill>
                  <a:latin typeface="Arial Nova Light" panose="020B0304020202020204" pitchFamily="34" charset="0"/>
                  <a:hlinkClick r:id="rId6"/>
                </a:rPr>
                <a:t>https://www.tceq.texas.gov/permitting/wastewater/pending-permits/tpdes-applications</a:t>
              </a:r>
              <a:r>
                <a:rPr lang="en-US" sz="1400" kern="0">
                  <a:solidFill>
                    <a:prstClr val="black">
                      <a:hueOff val="0"/>
                      <a:satOff val="0"/>
                      <a:lumOff val="0"/>
                      <a:alphaOff val="0"/>
                    </a:prstClr>
                  </a:solidFill>
                  <a:latin typeface="Arial Nova Light" panose="020B0304020202020204" pitchFamily="34" charset="0"/>
                </a:rPr>
                <a:t> </a:t>
              </a:r>
            </a:p>
          </p:txBody>
        </p:sp>
      </p:grpSp>
      <p:grpSp>
        <p:nvGrpSpPr>
          <p:cNvPr id="2121" name="Group 2120">
            <a:extLst>
              <a:ext uri="{FF2B5EF4-FFF2-40B4-BE49-F238E27FC236}">
                <a16:creationId xmlns:a16="http://schemas.microsoft.com/office/drawing/2014/main" id="{EF609290-0B36-FB76-73EA-210B6929BB71}"/>
              </a:ext>
            </a:extLst>
          </p:cNvPr>
          <p:cNvGrpSpPr/>
          <p:nvPr/>
        </p:nvGrpSpPr>
        <p:grpSpPr>
          <a:xfrm>
            <a:off x="87290" y="4550731"/>
            <a:ext cx="3701639" cy="1136659"/>
            <a:chOff x="85725" y="4551023"/>
            <a:chExt cx="3702603" cy="1136955"/>
          </a:xfrm>
        </p:grpSpPr>
        <p:sp>
          <p:nvSpPr>
            <p:cNvPr id="23" name="Oval 22">
              <a:extLst>
                <a:ext uri="{FF2B5EF4-FFF2-40B4-BE49-F238E27FC236}">
                  <a16:creationId xmlns:a16="http://schemas.microsoft.com/office/drawing/2014/main" id="{53449A60-1F67-985D-6AEA-F8E5CA874615}"/>
                </a:ext>
              </a:extLst>
            </p:cNvPr>
            <p:cNvSpPr/>
            <p:nvPr/>
          </p:nvSpPr>
          <p:spPr>
            <a:xfrm>
              <a:off x="85725" y="4551023"/>
              <a:ext cx="551162" cy="548640"/>
            </a:xfrm>
            <a:prstGeom prst="ellipse">
              <a:avLst/>
            </a:prstGeom>
            <a:solidFill>
              <a:schemeClr val="tx2"/>
            </a:solidFill>
            <a:ln>
              <a:noFill/>
            </a:ln>
            <a:effectLst/>
          </p:spPr>
          <p:txBody>
            <a:bodyPr/>
            <a:lstStyle/>
            <a:p>
              <a:pPr defTabSz="914126"/>
              <a:endParaRPr lang="en-US" sz="1799" kern="0">
                <a:solidFill>
                  <a:prstClr val="black">
                    <a:hueOff val="0"/>
                    <a:satOff val="0"/>
                    <a:lumOff val="0"/>
                    <a:alphaOff val="0"/>
                  </a:prstClr>
                </a:solidFill>
                <a:latin typeface="Calibri" panose="020F0502020204030204"/>
              </a:endParaRPr>
            </a:p>
          </p:txBody>
        </p:sp>
        <p:sp>
          <p:nvSpPr>
            <p:cNvPr id="22" name="Freeform: Shape 21">
              <a:extLst>
                <a:ext uri="{FF2B5EF4-FFF2-40B4-BE49-F238E27FC236}">
                  <a16:creationId xmlns:a16="http://schemas.microsoft.com/office/drawing/2014/main" id="{56F5203A-CD66-A4A3-37FD-6658B8C8D6E6}"/>
                </a:ext>
              </a:extLst>
            </p:cNvPr>
            <p:cNvSpPr/>
            <p:nvPr/>
          </p:nvSpPr>
          <p:spPr>
            <a:xfrm>
              <a:off x="745599" y="4590698"/>
              <a:ext cx="3042729" cy="1097280"/>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a:noFill/>
            <a:ln>
              <a:noFill/>
            </a:ln>
            <a:effectLst/>
          </p:spPr>
          <p:txBody>
            <a:bodyPr spcFirstLastPara="0" vert="horz" wrap="square" lIns="0" tIns="0" rIns="0" bIns="0" numCol="1" spcCol="1270" anchor="ctr" anchorCtr="0">
              <a:noAutofit/>
            </a:bodyPr>
            <a:lstStyle/>
            <a:p>
              <a:pPr defTabSz="622113">
                <a:lnSpc>
                  <a:spcPct val="90000"/>
                </a:lnSpc>
                <a:spcBef>
                  <a:spcPct val="0"/>
                </a:spcBef>
                <a:spcAft>
                  <a:spcPts val="600"/>
                </a:spcAft>
                <a:defRPr/>
              </a:pPr>
              <a:r>
                <a:rPr lang="en-US" sz="1400" kern="0">
                  <a:solidFill>
                    <a:prstClr val="black">
                      <a:hueOff val="0"/>
                      <a:satOff val="0"/>
                      <a:lumOff val="0"/>
                      <a:alphaOff val="0"/>
                    </a:prstClr>
                  </a:solidFill>
                  <a:latin typeface="Arial Nova Light" panose="020B0304020202020204" pitchFamily="34" charset="0"/>
                </a:rPr>
                <a:t>USACE permit applications found at </a:t>
              </a:r>
              <a:r>
                <a:rPr lang="en-US" sz="1400" kern="0">
                  <a:solidFill>
                    <a:prstClr val="black">
                      <a:hueOff val="0"/>
                      <a:satOff val="0"/>
                      <a:lumOff val="0"/>
                      <a:alphaOff val="0"/>
                    </a:prstClr>
                  </a:solidFill>
                  <a:latin typeface="Arial Nova Light" panose="020B0304020202020204" pitchFamily="34" charset="0"/>
                  <a:hlinkClick r:id="rId7"/>
                </a:rPr>
                <a:t>https://www.swg.usace.army.mil/Media/Public-Notices/</a:t>
              </a:r>
              <a:endParaRPr lang="en-US" sz="1400" kern="0">
                <a:solidFill>
                  <a:prstClr val="black">
                    <a:hueOff val="0"/>
                    <a:satOff val="0"/>
                    <a:lumOff val="0"/>
                    <a:alphaOff val="0"/>
                  </a:prstClr>
                </a:solidFill>
                <a:latin typeface="Arial Nova Light" panose="020B0304020202020204" pitchFamily="34" charset="0"/>
              </a:endParaRPr>
            </a:p>
            <a:p>
              <a:pPr defTabSz="622113">
                <a:lnSpc>
                  <a:spcPct val="90000"/>
                </a:lnSpc>
                <a:spcBef>
                  <a:spcPct val="0"/>
                </a:spcBef>
                <a:spcAft>
                  <a:spcPts val="600"/>
                </a:spcAft>
                <a:defRPr/>
              </a:pPr>
              <a:endParaRPr lang="en-US" sz="1400" kern="0">
                <a:solidFill>
                  <a:prstClr val="black">
                    <a:hueOff val="0"/>
                    <a:satOff val="0"/>
                    <a:lumOff val="0"/>
                    <a:alphaOff val="0"/>
                  </a:prstClr>
                </a:solidFill>
                <a:latin typeface="Arial Nova Light" panose="020B0304020202020204" pitchFamily="34" charset="0"/>
              </a:endParaRPr>
            </a:p>
            <a:p>
              <a:pPr defTabSz="622113">
                <a:lnSpc>
                  <a:spcPct val="90000"/>
                </a:lnSpc>
                <a:spcBef>
                  <a:spcPct val="0"/>
                </a:spcBef>
                <a:spcAft>
                  <a:spcPts val="600"/>
                </a:spcAft>
                <a:defRPr/>
              </a:pPr>
              <a:endParaRPr lang="en-US" sz="1400" kern="0">
                <a:solidFill>
                  <a:prstClr val="black">
                    <a:hueOff val="0"/>
                    <a:satOff val="0"/>
                    <a:lumOff val="0"/>
                    <a:alphaOff val="0"/>
                  </a:prstClr>
                </a:solidFill>
                <a:latin typeface="Aptos Narrow" panose="020B0004020202020204" pitchFamily="34" charset="0"/>
              </a:endParaRPr>
            </a:p>
          </p:txBody>
        </p:sp>
      </p:grpSp>
      <p:cxnSp>
        <p:nvCxnSpPr>
          <p:cNvPr id="25" name="Straight Connector 24">
            <a:extLst>
              <a:ext uri="{FF2B5EF4-FFF2-40B4-BE49-F238E27FC236}">
                <a16:creationId xmlns:a16="http://schemas.microsoft.com/office/drawing/2014/main" id="{64439737-54E9-A29E-03AB-52716E0AAB94}"/>
              </a:ext>
            </a:extLst>
          </p:cNvPr>
          <p:cNvCxnSpPr/>
          <p:nvPr/>
        </p:nvCxnSpPr>
        <p:spPr>
          <a:xfrm>
            <a:off x="3867730" y="1953010"/>
            <a:ext cx="0" cy="4659540"/>
          </a:xfrm>
          <a:prstGeom prst="line">
            <a:avLst/>
          </a:prstGeom>
          <a:noFill/>
          <a:ln w="12700" cap="flat" cmpd="sng" algn="ctr">
            <a:solidFill>
              <a:sysClr val="window" lastClr="FFFFFF">
                <a:lumMod val="65000"/>
              </a:sysClr>
            </a:solidFill>
            <a:prstDash val="solid"/>
            <a:miter lim="800000"/>
          </a:ln>
          <a:effectLst/>
        </p:spPr>
      </p:cxnSp>
      <p:pic>
        <p:nvPicPr>
          <p:cNvPr id="2050" name="Picture 2" descr="QR Code Image">
            <a:extLst>
              <a:ext uri="{FF2B5EF4-FFF2-40B4-BE49-F238E27FC236}">
                <a16:creationId xmlns:a16="http://schemas.microsoft.com/office/drawing/2014/main" id="{A9F35809-7645-00F0-94CE-329DEFFE98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6412" y="2780275"/>
            <a:ext cx="1645491" cy="16454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251CC5F-E29A-2EB7-E9FE-3B3459162587}"/>
              </a:ext>
            </a:extLst>
          </p:cNvPr>
          <p:cNvPicPr>
            <a:picLocks noChangeAspect="1"/>
          </p:cNvPicPr>
          <p:nvPr/>
        </p:nvPicPr>
        <p:blipFill rotWithShape="1">
          <a:blip r:embed="rId9"/>
          <a:srcRect l="26586" t="28412" r="3515" b="4125"/>
          <a:stretch/>
        </p:blipFill>
        <p:spPr>
          <a:xfrm>
            <a:off x="5978265" y="2023511"/>
            <a:ext cx="5953682" cy="4833598"/>
          </a:xfrm>
          <a:prstGeom prst="rect">
            <a:avLst/>
          </a:prstGeom>
        </p:spPr>
      </p:pic>
      <p:sp>
        <p:nvSpPr>
          <p:cNvPr id="2052" name="Rectangle 2051">
            <a:extLst>
              <a:ext uri="{FF2B5EF4-FFF2-40B4-BE49-F238E27FC236}">
                <a16:creationId xmlns:a16="http://schemas.microsoft.com/office/drawing/2014/main" id="{9A3A0D56-BF91-0C11-804B-690F26E239B4}"/>
              </a:ext>
            </a:extLst>
          </p:cNvPr>
          <p:cNvSpPr/>
          <p:nvPr/>
        </p:nvSpPr>
        <p:spPr>
          <a:xfrm>
            <a:off x="1587" y="-33673"/>
            <a:ext cx="12193530" cy="97205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eaLnBrk="0" fontAlgn="base" hangingPunct="0">
              <a:spcBef>
                <a:spcPct val="0"/>
              </a:spcBef>
              <a:spcAft>
                <a:spcPct val="0"/>
              </a:spcAft>
              <a:defRPr/>
            </a:pPr>
            <a:endParaRPr lang="en-US" sz="1798">
              <a:solidFill>
                <a:prstClr val="white"/>
              </a:solidFill>
              <a:latin typeface="Calibri" panose="020F0502020204030204"/>
            </a:endParaRPr>
          </a:p>
        </p:txBody>
      </p:sp>
      <p:sp>
        <p:nvSpPr>
          <p:cNvPr id="2123" name="Rectangle 2122" descr="Target Audience">
            <a:extLst>
              <a:ext uri="{FF2B5EF4-FFF2-40B4-BE49-F238E27FC236}">
                <a16:creationId xmlns:a16="http://schemas.microsoft.com/office/drawing/2014/main" id="{31C1BC38-9555-205E-45B6-CDF990FD871D}"/>
              </a:ext>
            </a:extLst>
          </p:cNvPr>
          <p:cNvSpPr/>
          <p:nvPr/>
        </p:nvSpPr>
        <p:spPr>
          <a:xfrm>
            <a:off x="179966" y="4642147"/>
            <a:ext cx="365665" cy="365665"/>
          </a:xfrm>
          <a:prstGeom prst="rect">
            <a:avLst/>
          </a:pr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p:spPr>
        <p:txBody>
          <a:bodyPr/>
          <a:lstStyle/>
          <a:p>
            <a:pPr defTabSz="914126"/>
            <a:endParaRPr lang="en-US" sz="1799" kern="0">
              <a:solidFill>
                <a:prstClr val="white"/>
              </a:solidFill>
              <a:latin typeface="Calibri" panose="020F0502020204030204"/>
            </a:endParaRPr>
          </a:p>
        </p:txBody>
      </p:sp>
      <p:sp>
        <p:nvSpPr>
          <p:cNvPr id="2124" name="Slide Number Placeholder 24">
            <a:extLst>
              <a:ext uri="{FF2B5EF4-FFF2-40B4-BE49-F238E27FC236}">
                <a16:creationId xmlns:a16="http://schemas.microsoft.com/office/drawing/2014/main" id="{15C018A5-1DAE-8A25-E8E7-0CC6EF29D102}"/>
              </a:ext>
            </a:extLst>
          </p:cNvPr>
          <p:cNvSpPr txBox="1">
            <a:spLocks/>
          </p:cNvSpPr>
          <p:nvPr/>
        </p:nvSpPr>
        <p:spPr>
          <a:xfrm>
            <a:off x="70130" y="6513492"/>
            <a:ext cx="799584" cy="299844"/>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2">
              <a:defRPr/>
            </a:pPr>
            <a:fld id="{F7021451-1387-4CA6-816F-3879F97B5CBC}" type="slidenum">
              <a:rPr lang="en-US">
                <a:solidFill>
                  <a:prstClr val="black"/>
                </a:solidFill>
                <a:latin typeface="Arial"/>
              </a:rPr>
              <a:pPr defTabSz="913852">
                <a:defRPr/>
              </a:pPr>
              <a:t>19</a:t>
            </a:fld>
            <a:endParaRPr lang="en-US">
              <a:solidFill>
                <a:prstClr val="black"/>
              </a:solidFill>
              <a:latin typeface="Arial"/>
            </a:endParaRPr>
          </a:p>
        </p:txBody>
      </p:sp>
      <p:grpSp>
        <p:nvGrpSpPr>
          <p:cNvPr id="2131" name="Group 2130">
            <a:extLst>
              <a:ext uri="{FF2B5EF4-FFF2-40B4-BE49-F238E27FC236}">
                <a16:creationId xmlns:a16="http://schemas.microsoft.com/office/drawing/2014/main" id="{4C51D7A2-B867-BA8B-BB5F-2D898745698E}"/>
              </a:ext>
            </a:extLst>
          </p:cNvPr>
          <p:cNvGrpSpPr/>
          <p:nvPr/>
        </p:nvGrpSpPr>
        <p:grpSpPr>
          <a:xfrm>
            <a:off x="1587" y="648115"/>
            <a:ext cx="12193530" cy="810668"/>
            <a:chOff x="0" y="647389"/>
            <a:chExt cx="12196706" cy="810879"/>
          </a:xfrm>
        </p:grpSpPr>
        <p:pic>
          <p:nvPicPr>
            <p:cNvPr id="2129" name="Picture 2128">
              <a:extLst>
                <a:ext uri="{FF2B5EF4-FFF2-40B4-BE49-F238E27FC236}">
                  <a16:creationId xmlns:a16="http://schemas.microsoft.com/office/drawing/2014/main" id="{FE793A8A-D71C-EB13-7A45-9EED1C4D0C54}"/>
                </a:ext>
              </a:extLst>
            </p:cNvPr>
            <p:cNvPicPr>
              <a:picLocks noChangeAspect="1"/>
            </p:cNvPicPr>
            <p:nvPr/>
          </p:nvPicPr>
          <p:blipFill>
            <a:blip r:embed="rId12"/>
            <a:stretch>
              <a:fillRect/>
            </a:stretch>
          </p:blipFill>
          <p:spPr>
            <a:xfrm>
              <a:off x="0" y="647389"/>
              <a:ext cx="10350631" cy="810879"/>
            </a:xfrm>
            <a:prstGeom prst="rect">
              <a:avLst/>
            </a:prstGeom>
          </p:spPr>
        </p:pic>
        <p:pic>
          <p:nvPicPr>
            <p:cNvPr id="2130" name="Picture 2129">
              <a:extLst>
                <a:ext uri="{FF2B5EF4-FFF2-40B4-BE49-F238E27FC236}">
                  <a16:creationId xmlns:a16="http://schemas.microsoft.com/office/drawing/2014/main" id="{4184E023-26AA-C3E3-B107-1E2452F2A4AD}"/>
                </a:ext>
              </a:extLst>
            </p:cNvPr>
            <p:cNvPicPr>
              <a:picLocks noChangeAspect="1"/>
            </p:cNvPicPr>
            <p:nvPr/>
          </p:nvPicPr>
          <p:blipFill rotWithShape="1">
            <a:blip r:embed="rId12"/>
            <a:srcRect l="81406"/>
            <a:stretch/>
          </p:blipFill>
          <p:spPr>
            <a:xfrm>
              <a:off x="10232785" y="647389"/>
              <a:ext cx="1963921" cy="810879"/>
            </a:xfrm>
            <a:prstGeom prst="rect">
              <a:avLst/>
            </a:prstGeom>
          </p:spPr>
        </p:pic>
      </p:grpSp>
      <p:sp>
        <p:nvSpPr>
          <p:cNvPr id="2" name="Rectangle 1">
            <a:extLst>
              <a:ext uri="{FF2B5EF4-FFF2-40B4-BE49-F238E27FC236}">
                <a16:creationId xmlns:a16="http://schemas.microsoft.com/office/drawing/2014/main" id="{EACAF25B-B2F7-6F69-A27E-CCA1414F1A34}"/>
              </a:ext>
            </a:extLst>
          </p:cNvPr>
          <p:cNvSpPr/>
          <p:nvPr/>
        </p:nvSpPr>
        <p:spPr>
          <a:xfrm>
            <a:off x="1587" y="-33673"/>
            <a:ext cx="12193530" cy="972050"/>
          </a:xfrm>
          <a:prstGeom prst="rect">
            <a:avLst/>
          </a:prstGeom>
          <a:solidFill>
            <a:srgbClr val="00A3C9"/>
          </a:solidFill>
          <a:ln w="12700" cap="flat" cmpd="sng" algn="ctr">
            <a:noFill/>
            <a:prstDash val="solid"/>
            <a:miter lim="800000"/>
          </a:ln>
          <a:effectLst/>
        </p:spPr>
        <p:txBody>
          <a:bodyPr rtlCol="0" anchor="ctr"/>
          <a:lstStyle/>
          <a:p>
            <a:pPr algn="ctr" defTabSz="913852" eaLnBrk="0" fontAlgn="base" hangingPunct="0">
              <a:spcBef>
                <a:spcPct val="0"/>
              </a:spcBef>
              <a:spcAft>
                <a:spcPct val="0"/>
              </a:spcAft>
              <a:defRPr/>
            </a:pPr>
            <a:endParaRPr lang="en-US" sz="1798" kern="0">
              <a:solidFill>
                <a:prstClr val="white"/>
              </a:solidFill>
              <a:latin typeface="Calibri" panose="020F0502020204030204"/>
            </a:endParaRPr>
          </a:p>
        </p:txBody>
      </p:sp>
      <p:sp>
        <p:nvSpPr>
          <p:cNvPr id="5" name="TextBox 4">
            <a:extLst>
              <a:ext uri="{FF2B5EF4-FFF2-40B4-BE49-F238E27FC236}">
                <a16:creationId xmlns:a16="http://schemas.microsoft.com/office/drawing/2014/main" id="{E4090EF4-5E81-2485-06CB-CC25F18D7C9F}"/>
              </a:ext>
            </a:extLst>
          </p:cNvPr>
          <p:cNvSpPr txBox="1">
            <a:spLocks/>
          </p:cNvSpPr>
          <p:nvPr/>
        </p:nvSpPr>
        <p:spPr>
          <a:xfrm>
            <a:off x="871015" y="144291"/>
            <a:ext cx="10446798" cy="756909"/>
          </a:xfrm>
          <a:prstGeom prst="rect">
            <a:avLst/>
          </a:prstGeom>
          <a:noFill/>
        </p:spPr>
        <p:txBody>
          <a:bodyPr wrap="square" lIns="91392" tIns="45696" rIns="91392" bIns="45696" rtlCol="0" anchor="t">
            <a:spAutoFit/>
          </a:bodyPr>
          <a:lstStyle/>
          <a:p>
            <a:pPr algn="ctr" defTabSz="913852">
              <a:lnSpc>
                <a:spcPct val="90000"/>
              </a:lnSpc>
              <a:defRPr/>
            </a:pPr>
            <a:r>
              <a:rPr lang="en-US" sz="2399" b="1" spc="100">
                <a:solidFill>
                  <a:prstClr val="white"/>
                </a:solidFill>
                <a:latin typeface="Arial" panose="020B0604020202020204" pitchFamily="34" charset="0"/>
                <a:ea typeface="+mn-lt"/>
                <a:cs typeface="Arial" panose="020B0604020202020204" pitchFamily="34" charset="0"/>
              </a:rPr>
              <a:t>Regulatory Permit Applications for Public Notice </a:t>
            </a:r>
          </a:p>
          <a:p>
            <a:pPr algn="ctr" defTabSz="913852">
              <a:lnSpc>
                <a:spcPct val="90000"/>
              </a:lnSpc>
              <a:defRPr/>
            </a:pPr>
            <a:r>
              <a:rPr lang="en-US" sz="2399" b="1" spc="100">
                <a:solidFill>
                  <a:prstClr val="white"/>
                </a:solidFill>
                <a:latin typeface="Arial" panose="020B0604020202020204" pitchFamily="34" charset="0"/>
                <a:ea typeface="+mn-lt"/>
                <a:cs typeface="Arial" panose="020B0604020202020204" pitchFamily="34" charset="0"/>
              </a:rPr>
              <a:t>on Agency Websites</a:t>
            </a:r>
            <a:endParaRPr lang="en-US" sz="2399" b="1" spc="100">
              <a:solidFill>
                <a:srgbClr val="E3F3F9"/>
              </a:solidFill>
              <a:latin typeface="Arial" panose="020B0604020202020204" pitchFamily="34" charset="0"/>
              <a:ea typeface="+mn-lt"/>
              <a:cs typeface="Arial" panose="020B0604020202020204" pitchFamily="34" charset="0"/>
            </a:endParaRPr>
          </a:p>
        </p:txBody>
      </p:sp>
      <p:pic>
        <p:nvPicPr>
          <p:cNvPr id="4098" name="Picture 2" descr="QR Code Image">
            <a:extLst>
              <a:ext uri="{FF2B5EF4-FFF2-40B4-BE49-F238E27FC236}">
                <a16:creationId xmlns:a16="http://schemas.microsoft.com/office/drawing/2014/main" id="{BE9D6713-E60D-BFA7-6677-E38BECB8BF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75983" y="5167416"/>
            <a:ext cx="164592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3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8FEE-2FB1-D032-1A5F-0B6647673F83}"/>
              </a:ext>
            </a:extLst>
          </p:cNvPr>
          <p:cNvSpPr>
            <a:spLocks noGrp="1"/>
          </p:cNvSpPr>
          <p:nvPr>
            <p:ph type="title"/>
          </p:nvPr>
        </p:nvSpPr>
        <p:spPr/>
        <p:txBody>
          <a:bodyPr/>
          <a:lstStyle/>
          <a:p>
            <a:r>
              <a:rPr lang="en-US"/>
              <a:t>Nueces River Authority | Agency Overview</a:t>
            </a:r>
          </a:p>
        </p:txBody>
      </p:sp>
      <p:sp>
        <p:nvSpPr>
          <p:cNvPr id="3" name="Content Placeholder 2">
            <a:extLst>
              <a:ext uri="{FF2B5EF4-FFF2-40B4-BE49-F238E27FC236}">
                <a16:creationId xmlns:a16="http://schemas.microsoft.com/office/drawing/2014/main" id="{B70A8026-8BC8-1FE5-A498-38E35EDE89E9}"/>
              </a:ext>
            </a:extLst>
          </p:cNvPr>
          <p:cNvSpPr>
            <a:spLocks noGrp="1"/>
          </p:cNvSpPr>
          <p:nvPr>
            <p:ph idx="1"/>
          </p:nvPr>
        </p:nvSpPr>
        <p:spPr>
          <a:xfrm>
            <a:off x="609443" y="2043033"/>
            <a:ext cx="6548787" cy="4333194"/>
          </a:xfrm>
        </p:spPr>
        <p:txBody>
          <a:bodyPr/>
          <a:lstStyle/>
          <a:p>
            <a:pPr marL="342900" indent="-342900">
              <a:buFont typeface="Arial" panose="020B0604020202020204" pitchFamily="34" charset="0"/>
              <a:buChar char="•"/>
            </a:pPr>
            <a:r>
              <a:rPr lang="en-US" sz="2100" dirty="0"/>
              <a:t>Jurisdiction includes all or part of 22 counties in South Texas covering 17,000 square miles</a:t>
            </a:r>
          </a:p>
          <a:p>
            <a:pPr marL="342900" indent="-342900">
              <a:buFont typeface="Arial" panose="020B0604020202020204" pitchFamily="34" charset="0"/>
              <a:buChar char="•"/>
            </a:pPr>
            <a:r>
              <a:rPr lang="en-US" sz="2100" dirty="0"/>
              <a:t>Governed by a governor-appointed Board of 21 directors</a:t>
            </a:r>
          </a:p>
          <a:p>
            <a:pPr marL="342900" indent="-342900">
              <a:buFont typeface="Arial" panose="020B0604020202020204" pitchFamily="34" charset="0"/>
              <a:buChar char="•"/>
            </a:pPr>
            <a:r>
              <a:rPr lang="en-US" sz="2100" dirty="0"/>
              <a:t>Broad authority to preserve, protect, and develop surface water resources including flood control, irrigation, navigation, water supply, wastewater treatment, and water quality control</a:t>
            </a:r>
          </a:p>
          <a:p>
            <a:pPr marL="342900" indent="-342900">
              <a:buFont typeface="Arial" panose="020B0604020202020204" pitchFamily="34" charset="0"/>
              <a:buChar char="•"/>
            </a:pPr>
            <a:r>
              <a:rPr lang="en-US" sz="2100" dirty="0"/>
              <a:t>Political sponsor and voting member of the Coastal Bend (</a:t>
            </a:r>
            <a:r>
              <a:rPr lang="en-US" sz="2100" dirty="0">
                <a:solidFill>
                  <a:srgbClr val="1799D6"/>
                </a:solidFill>
              </a:rPr>
              <a:t>Region N</a:t>
            </a:r>
            <a:r>
              <a:rPr lang="en-US" sz="2100" dirty="0"/>
              <a:t>) Regional Water Planning Group (RWPG) and voting member of the South Central Texas (</a:t>
            </a:r>
            <a:r>
              <a:rPr lang="en-US" sz="2100" dirty="0">
                <a:solidFill>
                  <a:srgbClr val="1799D6"/>
                </a:solidFill>
              </a:rPr>
              <a:t>Region L</a:t>
            </a:r>
            <a:r>
              <a:rPr lang="en-US" sz="2100" dirty="0"/>
              <a:t>) RWPG</a:t>
            </a:r>
          </a:p>
          <a:p>
            <a:endParaRPr lang="en-US" sz="2000" dirty="0"/>
          </a:p>
        </p:txBody>
      </p:sp>
      <p:sp>
        <p:nvSpPr>
          <p:cNvPr id="4" name="Slide Number Placeholder 3">
            <a:extLst>
              <a:ext uri="{FF2B5EF4-FFF2-40B4-BE49-F238E27FC236}">
                <a16:creationId xmlns:a16="http://schemas.microsoft.com/office/drawing/2014/main" id="{03526362-786C-7C5A-FFF2-E49C7C82338D}"/>
              </a:ext>
            </a:extLst>
          </p:cNvPr>
          <p:cNvSpPr>
            <a:spLocks noGrp="1"/>
          </p:cNvSpPr>
          <p:nvPr>
            <p:ph type="sldNum" sz="quarter" idx="16"/>
          </p:nvPr>
        </p:nvSpPr>
        <p:spPr/>
        <p:txBody>
          <a:bodyPr/>
          <a:lstStyle/>
          <a:p>
            <a:fld id="{5F6EEA8A-7DD5-4B47-82F9-2617BF385EBD}" type="slidenum">
              <a:rPr lang="en-US" smtClean="0"/>
              <a:pPr/>
              <a:t>2</a:t>
            </a:fld>
            <a:endParaRPr lang="en-US"/>
          </a:p>
        </p:txBody>
      </p:sp>
      <p:pic>
        <p:nvPicPr>
          <p:cNvPr id="28" name="Picture 27">
            <a:extLst>
              <a:ext uri="{FF2B5EF4-FFF2-40B4-BE49-F238E27FC236}">
                <a16:creationId xmlns:a16="http://schemas.microsoft.com/office/drawing/2014/main" id="{2361395B-96B0-C0AD-D64E-34E6A4028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6" r="17791"/>
          <a:stretch/>
        </p:blipFill>
        <p:spPr>
          <a:xfrm>
            <a:off x="7376732" y="2043033"/>
            <a:ext cx="4593873" cy="4333195"/>
          </a:xfrm>
          <a:prstGeom prst="rect">
            <a:avLst/>
          </a:prstGeom>
          <a:ln>
            <a:solidFill>
              <a:schemeClr val="tx1"/>
            </a:solidFill>
          </a:ln>
        </p:spPr>
      </p:pic>
      <p:sp>
        <p:nvSpPr>
          <p:cNvPr id="30" name="Content Placeholder 2">
            <a:extLst>
              <a:ext uri="{FF2B5EF4-FFF2-40B4-BE49-F238E27FC236}">
                <a16:creationId xmlns:a16="http://schemas.microsoft.com/office/drawing/2014/main" id="{3824B221-7004-953F-3FB2-468D489A944C}"/>
              </a:ext>
            </a:extLst>
          </p:cNvPr>
          <p:cNvSpPr txBox="1">
            <a:spLocks/>
          </p:cNvSpPr>
          <p:nvPr/>
        </p:nvSpPr>
        <p:spPr>
          <a:xfrm>
            <a:off x="609441" y="1090687"/>
            <a:ext cx="11450754" cy="839598"/>
          </a:xfrm>
          <a:prstGeom prst="rect">
            <a:avLst/>
          </a:prstGeom>
        </p:spPr>
        <p:txBody>
          <a:bodyPr vert="horz" lIns="91440" tIns="45720" rIns="91440" bIns="45720" rtlCol="0">
            <a:noAutofit/>
          </a:bodyPr>
          <a:lstStyle>
            <a:lvl1pPr marL="0" indent="0" algn="l" defTabSz="914126" rtl="0" eaLnBrk="1" latinLnBrk="0" hangingPunct="1">
              <a:lnSpc>
                <a:spcPct val="100000"/>
              </a:lnSpc>
              <a:spcBef>
                <a:spcPts val="600"/>
              </a:spcBef>
              <a:buFont typeface="Arial" panose="020B0604020202020204" pitchFamily="34" charset="0"/>
              <a:buNone/>
              <a:defRPr sz="2399" b="0" i="0" kern="1200">
                <a:solidFill>
                  <a:schemeClr val="tx1"/>
                </a:solidFill>
                <a:latin typeface="Roboto" panose="02000000000000000000" pitchFamily="2" charset="0"/>
                <a:ea typeface="Roboto" panose="02000000000000000000" pitchFamily="2" charset="0"/>
                <a:cs typeface="+mn-cs"/>
              </a:defRPr>
            </a:lvl1pPr>
            <a:lvl2pPr marL="464998" indent="-226945" algn="l" defTabSz="914126" rtl="0" eaLnBrk="1" latinLnBrk="0" hangingPunct="1">
              <a:lnSpc>
                <a:spcPct val="100000"/>
              </a:lnSpc>
              <a:spcBef>
                <a:spcPts val="600"/>
              </a:spcBef>
              <a:buFont typeface="Arial" panose="020B0604020202020204" pitchFamily="34" charset="0"/>
              <a:buChar char="•"/>
              <a:tabLst/>
              <a:defRPr sz="1999" b="0" i="0" kern="1200">
                <a:solidFill>
                  <a:schemeClr val="tx1"/>
                </a:solidFill>
                <a:latin typeface="Roboto" panose="02000000000000000000" pitchFamily="2" charset="0"/>
                <a:ea typeface="Roboto" panose="02000000000000000000" pitchFamily="2" charset="0"/>
                <a:cs typeface="+mn-cs"/>
              </a:defRPr>
            </a:lvl2pPr>
            <a:lvl3pPr marL="753837" indent="-226945" algn="l" defTabSz="914126" rtl="0" eaLnBrk="1" latinLnBrk="0" hangingPunct="1">
              <a:lnSpc>
                <a:spcPct val="100000"/>
              </a:lnSpc>
              <a:spcBef>
                <a:spcPts val="600"/>
              </a:spcBef>
              <a:buFont typeface="Arial" panose="020B0604020202020204" pitchFamily="34" charset="0"/>
              <a:buChar char="•"/>
              <a:tabLst/>
              <a:defRPr sz="1799" b="0" i="0" kern="1200">
                <a:solidFill>
                  <a:schemeClr val="tx1"/>
                </a:solidFill>
                <a:latin typeface="Roboto" panose="02000000000000000000" pitchFamily="2" charset="0"/>
                <a:ea typeface="Roboto" panose="02000000000000000000" pitchFamily="2" charset="0"/>
                <a:cs typeface="+mn-cs"/>
              </a:defRPr>
            </a:lvl3pPr>
            <a:lvl4pPr marL="1029979"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4pPr>
            <a:lvl5pPr marL="1256923" indent="-214249" algn="l" defTabSz="914126"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400" spc="-30" dirty="0"/>
              <a:t>Nueces River Authority (NRA) was created by special act of the 44th Texas Legislature in 1935, functions primarily as a regional water resource planning agency:</a:t>
            </a:r>
          </a:p>
        </p:txBody>
      </p:sp>
      <p:pic>
        <p:nvPicPr>
          <p:cNvPr id="6" name="Picture 5">
            <a:extLst>
              <a:ext uri="{FF2B5EF4-FFF2-40B4-BE49-F238E27FC236}">
                <a16:creationId xmlns:a16="http://schemas.microsoft.com/office/drawing/2014/main" id="{960A4E50-EEFE-F51D-C3C7-C5A44D70F7F2}"/>
              </a:ext>
            </a:extLst>
          </p:cNvPr>
          <p:cNvPicPr>
            <a:picLocks noChangeAspect="1"/>
          </p:cNvPicPr>
          <p:nvPr/>
        </p:nvPicPr>
        <p:blipFill>
          <a:blip r:embed="rId3"/>
          <a:stretch>
            <a:fillRect/>
          </a:stretch>
        </p:blipFill>
        <p:spPr>
          <a:xfrm>
            <a:off x="10428963" y="158417"/>
            <a:ext cx="1152244" cy="1152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5344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A44F7FE4-DA5B-07E4-D751-E9DF72C93086}"/>
              </a:ext>
            </a:extLst>
          </p:cNvPr>
          <p:cNvSpPr txBox="1">
            <a:spLocks/>
          </p:cNvSpPr>
          <p:nvPr/>
        </p:nvSpPr>
        <p:spPr>
          <a:xfrm>
            <a:off x="-1" y="91237"/>
            <a:ext cx="12188825" cy="584623"/>
          </a:xfrm>
          <a:prstGeom prst="rect">
            <a:avLst/>
          </a:prstGeom>
          <a:noFill/>
        </p:spPr>
        <p:txBody>
          <a:bodyPr wrap="square" lIns="91416" tIns="45708" rIns="91416" bIns="45708"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lnSpc>
                <a:spcPct val="100000"/>
              </a:lnSpc>
              <a:spcBef>
                <a:spcPts val="0"/>
              </a:spcBef>
              <a:defRPr/>
            </a:pPr>
            <a:r>
              <a:rPr lang="en-US" sz="3199" b="1">
                <a:solidFill>
                  <a:srgbClr val="004E88"/>
                </a:solidFill>
                <a:latin typeface="Arial"/>
                <a:cs typeface="Arial"/>
              </a:rPr>
              <a:t>Initial Stakeholder Briefings</a:t>
            </a:r>
          </a:p>
        </p:txBody>
      </p:sp>
      <p:pic>
        <p:nvPicPr>
          <p:cNvPr id="11" name="Object 23" descr="preencoded.png">
            <a:extLst>
              <a:ext uri="{FF2B5EF4-FFF2-40B4-BE49-F238E27FC236}">
                <a16:creationId xmlns:a16="http://schemas.microsoft.com/office/drawing/2014/main" id="{2723E927-CE1E-CBAA-1BB7-14B2954FEC54}"/>
              </a:ext>
            </a:extLst>
          </p:cNvPr>
          <p:cNvPicPr>
            <a:picLocks noChangeAspect="1"/>
          </p:cNvPicPr>
          <p:nvPr/>
        </p:nvPicPr>
        <p:blipFill>
          <a:blip r:embed="rId2"/>
          <a:stretch>
            <a:fillRect/>
          </a:stretch>
        </p:blipFill>
        <p:spPr>
          <a:xfrm>
            <a:off x="10024706" y="6332822"/>
            <a:ext cx="1904028" cy="265528"/>
          </a:xfrm>
          <a:prstGeom prst="rect">
            <a:avLst/>
          </a:prstGeom>
        </p:spPr>
      </p:pic>
      <p:graphicFrame>
        <p:nvGraphicFramePr>
          <p:cNvPr id="2" name="Table 1">
            <a:extLst>
              <a:ext uri="{FF2B5EF4-FFF2-40B4-BE49-F238E27FC236}">
                <a16:creationId xmlns:a16="http://schemas.microsoft.com/office/drawing/2014/main" id="{E69EF121-9E11-6054-BABE-2FBAA10037A9}"/>
              </a:ext>
            </a:extLst>
          </p:cNvPr>
          <p:cNvGraphicFramePr>
            <a:graphicFrameLocks noGrp="1"/>
          </p:cNvGraphicFramePr>
          <p:nvPr/>
        </p:nvGraphicFramePr>
        <p:xfrm>
          <a:off x="-1" y="838792"/>
          <a:ext cx="12188825" cy="6018315"/>
        </p:xfrm>
        <a:graphic>
          <a:graphicData uri="http://schemas.openxmlformats.org/drawingml/2006/table">
            <a:tbl>
              <a:tblPr firstRow="1" bandRow="1">
                <a:tableStyleId>{5C22544A-7EE6-4342-B048-85BDC9FD1C3A}</a:tableStyleId>
              </a:tblPr>
              <a:tblGrid>
                <a:gridCol w="4170222">
                  <a:extLst>
                    <a:ext uri="{9D8B030D-6E8A-4147-A177-3AD203B41FA5}">
                      <a16:colId xmlns:a16="http://schemas.microsoft.com/office/drawing/2014/main" val="2037278209"/>
                    </a:ext>
                  </a:extLst>
                </a:gridCol>
                <a:gridCol w="3892891">
                  <a:extLst>
                    <a:ext uri="{9D8B030D-6E8A-4147-A177-3AD203B41FA5}">
                      <a16:colId xmlns:a16="http://schemas.microsoft.com/office/drawing/2014/main" val="2694294821"/>
                    </a:ext>
                  </a:extLst>
                </a:gridCol>
                <a:gridCol w="2157012">
                  <a:extLst>
                    <a:ext uri="{9D8B030D-6E8A-4147-A177-3AD203B41FA5}">
                      <a16:colId xmlns:a16="http://schemas.microsoft.com/office/drawing/2014/main" val="340514025"/>
                    </a:ext>
                  </a:extLst>
                </a:gridCol>
                <a:gridCol w="1968700">
                  <a:extLst>
                    <a:ext uri="{9D8B030D-6E8A-4147-A177-3AD203B41FA5}">
                      <a16:colId xmlns:a16="http://schemas.microsoft.com/office/drawing/2014/main" val="2977167523"/>
                    </a:ext>
                  </a:extLst>
                </a:gridCol>
              </a:tblGrid>
              <a:tr h="410917">
                <a:tc>
                  <a:txBody>
                    <a:bodyPr/>
                    <a:lstStyle/>
                    <a:p>
                      <a:pPr algn="ctr"/>
                      <a:r>
                        <a:rPr lang="en-US" sz="1600"/>
                        <a:t>Stakeholder</a:t>
                      </a:r>
                    </a:p>
                  </a:txBody>
                  <a:tcPr marL="91416" marR="91416" marT="45708" marB="45708" anchor="ctr">
                    <a:solidFill>
                      <a:srgbClr val="004E88"/>
                    </a:solidFill>
                  </a:tcPr>
                </a:tc>
                <a:tc>
                  <a:txBody>
                    <a:bodyPr/>
                    <a:lstStyle/>
                    <a:p>
                      <a:pPr algn="ctr"/>
                      <a:r>
                        <a:rPr lang="en-US" sz="1600"/>
                        <a:t>Attendees</a:t>
                      </a:r>
                    </a:p>
                  </a:txBody>
                  <a:tcPr marL="91416" marR="91416" marT="45708" marB="45708" anchor="ctr">
                    <a:solidFill>
                      <a:srgbClr val="004E88"/>
                    </a:solidFill>
                  </a:tcPr>
                </a:tc>
                <a:tc>
                  <a:txBody>
                    <a:bodyPr/>
                    <a:lstStyle/>
                    <a:p>
                      <a:pPr algn="ctr"/>
                      <a:r>
                        <a:rPr lang="en-US" sz="1600"/>
                        <a:t>Date</a:t>
                      </a:r>
                    </a:p>
                  </a:txBody>
                  <a:tcPr marL="91416" marR="91416" marT="45708" marB="45708" anchor="ctr">
                    <a:solidFill>
                      <a:srgbClr val="004E88"/>
                    </a:solidFill>
                  </a:tcPr>
                </a:tc>
                <a:tc>
                  <a:txBody>
                    <a:bodyPr/>
                    <a:lstStyle/>
                    <a:p>
                      <a:pPr algn="ctr"/>
                      <a:r>
                        <a:rPr lang="en-US" sz="1600"/>
                        <a:t>Contact Method</a:t>
                      </a:r>
                    </a:p>
                  </a:txBody>
                  <a:tcPr marL="91416" marR="91416" marT="45708" marB="45708" anchor="ctr">
                    <a:solidFill>
                      <a:srgbClr val="004E88"/>
                    </a:solidFill>
                  </a:tcPr>
                </a:tc>
                <a:extLst>
                  <a:ext uri="{0D108BD9-81ED-4DB2-BD59-A6C34878D82A}">
                    <a16:rowId xmlns:a16="http://schemas.microsoft.com/office/drawing/2014/main" val="2261336760"/>
                  </a:ext>
                </a:extLst>
              </a:tr>
              <a:tr h="653603">
                <a:tc>
                  <a:txBody>
                    <a:bodyPr/>
                    <a:lstStyle/>
                    <a:p>
                      <a:pPr algn="ctr"/>
                      <a:r>
                        <a:rPr lang="en-US" sz="1600" b="0" i="0" u="none" strike="noStrike" kern="1200">
                          <a:solidFill>
                            <a:srgbClr val="000000"/>
                          </a:solidFill>
                          <a:effectLst/>
                          <a:latin typeface="Aptos Narrow" panose="020B0004020202020204" pitchFamily="34" charset="0"/>
                          <a:ea typeface="+mn-ea"/>
                          <a:cs typeface="+mn-cs"/>
                        </a:rPr>
                        <a:t>City of Corpus Christi</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Mayor Paulette Guajardo, Peter Zanoni, &amp; </a:t>
                      </a:r>
                    </a:p>
                    <a:p>
                      <a:pPr algn="ctr"/>
                      <a:r>
                        <a:rPr lang="en-US" sz="1600" b="0" i="0" u="none" strike="noStrike" kern="1200">
                          <a:solidFill>
                            <a:srgbClr val="000000"/>
                          </a:solidFill>
                          <a:effectLst/>
                          <a:latin typeface="Aptos Narrow" panose="020B0004020202020204" pitchFamily="34" charset="0"/>
                          <a:ea typeface="+mn-ea"/>
                          <a:cs typeface="+mn-cs"/>
                        </a:rPr>
                        <a:t>Andrew Molly</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9,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In-Person</a:t>
                      </a:r>
                    </a:p>
                  </a:txBody>
                  <a:tcPr marL="91416" marR="91416" marT="45708" marB="45708" anchor="ctr"/>
                </a:tc>
                <a:extLst>
                  <a:ext uri="{0D108BD9-81ED-4DB2-BD59-A6C34878D82A}">
                    <a16:rowId xmlns:a16="http://schemas.microsoft.com/office/drawing/2014/main" val="40479699"/>
                  </a:ext>
                </a:extLst>
              </a:tr>
              <a:tr h="390316">
                <a:tc>
                  <a:txBody>
                    <a:bodyPr/>
                    <a:lstStyle/>
                    <a:p>
                      <a:pPr algn="ctr"/>
                      <a:r>
                        <a:rPr lang="en-US" sz="1600" b="0" i="0" u="none" strike="noStrike" kern="1200">
                          <a:solidFill>
                            <a:srgbClr val="000000"/>
                          </a:solidFill>
                          <a:effectLst/>
                          <a:latin typeface="Aptos Narrow" panose="020B0004020202020204" pitchFamily="34" charset="0"/>
                          <a:ea typeface="+mn-ea"/>
                          <a:cs typeface="+mn-cs"/>
                        </a:rPr>
                        <a:t>City of Port Aransas</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Mayor Wendy Moore &amp; David Parsons</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3,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In-Person</a:t>
                      </a:r>
                    </a:p>
                  </a:txBody>
                  <a:tcPr marL="91416" marR="91416" marT="45708" marB="45708" anchor="ctr"/>
                </a:tc>
                <a:extLst>
                  <a:ext uri="{0D108BD9-81ED-4DB2-BD59-A6C34878D82A}">
                    <a16:rowId xmlns:a16="http://schemas.microsoft.com/office/drawing/2014/main" val="3796740602"/>
                  </a:ext>
                </a:extLst>
              </a:tr>
              <a:tr h="598966">
                <a:tc>
                  <a:txBody>
                    <a:bodyPr/>
                    <a:lstStyle/>
                    <a:p>
                      <a:pPr algn="ctr"/>
                      <a:r>
                        <a:rPr lang="en-US" sz="1600" b="0" i="0" u="none" strike="noStrike" kern="1200">
                          <a:solidFill>
                            <a:srgbClr val="000000"/>
                          </a:solidFill>
                          <a:effectLst/>
                          <a:latin typeface="Aptos Narrow" panose="020B0004020202020204" pitchFamily="34" charset="0"/>
                          <a:ea typeface="+mn-ea"/>
                          <a:cs typeface="+mn-cs"/>
                        </a:rPr>
                        <a:t>Nueces County </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Judge Connie Scott</a:t>
                      </a:r>
                    </a:p>
                    <a:p>
                      <a:pPr algn="ctr"/>
                      <a:r>
                        <a:rPr lang="en-US" sz="1600" b="0" i="0" u="none" strike="noStrike" kern="1200">
                          <a:solidFill>
                            <a:srgbClr val="000000"/>
                          </a:solidFill>
                          <a:effectLst/>
                          <a:latin typeface="Aptos Narrow" panose="020B0004020202020204" pitchFamily="34" charset="0"/>
                          <a:ea typeface="+mn-ea"/>
                          <a:cs typeface="+mn-cs"/>
                        </a:rPr>
                        <a:t>Commissioner Brent Chesney</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2,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In-Person</a:t>
                      </a:r>
                    </a:p>
                  </a:txBody>
                  <a:tcPr marL="91416" marR="91416" marT="45708" marB="45708" anchor="ctr"/>
                </a:tc>
                <a:extLst>
                  <a:ext uri="{0D108BD9-81ED-4DB2-BD59-A6C34878D82A}">
                    <a16:rowId xmlns:a16="http://schemas.microsoft.com/office/drawing/2014/main" val="1477831985"/>
                  </a:ext>
                </a:extLst>
              </a:tr>
              <a:tr h="643883">
                <a:tc>
                  <a:txBody>
                    <a:bodyPr/>
                    <a:lstStyle/>
                    <a:p>
                      <a:pPr algn="ctr"/>
                      <a:r>
                        <a:rPr lang="en-US" sz="1600" b="0" i="0" u="none" strike="noStrike" kern="1200">
                          <a:solidFill>
                            <a:srgbClr val="000000"/>
                          </a:solidFill>
                          <a:effectLst/>
                          <a:latin typeface="Aptos Narrow" panose="020B0004020202020204" pitchFamily="34" charset="0"/>
                          <a:ea typeface="+mn-ea"/>
                          <a:cs typeface="+mn-cs"/>
                        </a:rPr>
                        <a:t>City of Portland/San Patricio County Municipal Water District/San Patricio County</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Mayor Cathy Skurow, Brian Williams, &amp;</a:t>
                      </a:r>
                    </a:p>
                    <a:p>
                      <a:pPr algn="ctr"/>
                      <a:r>
                        <a:rPr lang="en-US" sz="1600" b="0" i="0" u="none" strike="noStrike" kern="1200">
                          <a:solidFill>
                            <a:srgbClr val="000000"/>
                          </a:solidFill>
                          <a:effectLst/>
                          <a:latin typeface="Aptos Narrow" panose="020B0004020202020204" pitchFamily="34" charset="0"/>
                          <a:ea typeface="+mn-ea"/>
                          <a:cs typeface="+mn-cs"/>
                        </a:rPr>
                        <a:t>Judge David Krebs</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4,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In-Person</a:t>
                      </a:r>
                    </a:p>
                  </a:txBody>
                  <a:tcPr marL="91416" marR="91416" marT="45708" marB="45708" anchor="ctr"/>
                </a:tc>
                <a:extLst>
                  <a:ext uri="{0D108BD9-81ED-4DB2-BD59-A6C34878D82A}">
                    <a16:rowId xmlns:a16="http://schemas.microsoft.com/office/drawing/2014/main" val="1259730611"/>
                  </a:ext>
                </a:extLst>
              </a:tr>
              <a:tr h="595746">
                <a:tc>
                  <a:txBody>
                    <a:bodyPr/>
                    <a:lstStyle/>
                    <a:p>
                      <a:pPr algn="ctr"/>
                      <a:r>
                        <a:rPr lang="en-US" sz="1600" b="0" i="0" u="none" strike="noStrike" kern="1200">
                          <a:solidFill>
                            <a:srgbClr val="000000"/>
                          </a:solidFill>
                          <a:effectLst/>
                          <a:latin typeface="Aptos Narrow" panose="020B0004020202020204" pitchFamily="34" charset="0"/>
                          <a:ea typeface="+mn-ea"/>
                          <a:cs typeface="+mn-cs"/>
                        </a:rPr>
                        <a:t>University of Texas, Marine Science Institute and Harte Research Institute </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Various Staff</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3,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In-Person </a:t>
                      </a:r>
                    </a:p>
                  </a:txBody>
                  <a:tcPr marL="91416" marR="91416" marT="45708" marB="45708" anchor="ctr"/>
                </a:tc>
                <a:extLst>
                  <a:ext uri="{0D108BD9-81ED-4DB2-BD59-A6C34878D82A}">
                    <a16:rowId xmlns:a16="http://schemas.microsoft.com/office/drawing/2014/main" val="3334435080"/>
                  </a:ext>
                </a:extLst>
              </a:tr>
              <a:tr h="384083">
                <a:tc>
                  <a:txBody>
                    <a:bodyPr/>
                    <a:lstStyle/>
                    <a:p>
                      <a:pPr algn="ctr"/>
                      <a:r>
                        <a:rPr lang="en-US" sz="1600" b="0" i="0" u="none" strike="noStrike" kern="1200">
                          <a:solidFill>
                            <a:srgbClr val="000000"/>
                          </a:solidFill>
                          <a:effectLst/>
                          <a:latin typeface="Aptos Narrow" panose="020B0004020202020204" pitchFamily="34" charset="0"/>
                          <a:ea typeface="+mn-ea"/>
                          <a:cs typeface="+mn-cs"/>
                        </a:rPr>
                        <a:t>Office of Texas State Senator Morgan LaMantia</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Senator LaMantia &amp; Jose </a:t>
                      </a:r>
                      <a:r>
                        <a:rPr lang="en-US" sz="1600" b="0" i="0" u="none" strike="noStrike" kern="1200" err="1">
                          <a:solidFill>
                            <a:srgbClr val="000000"/>
                          </a:solidFill>
                          <a:effectLst/>
                          <a:latin typeface="Aptos Narrow" panose="020B0004020202020204" pitchFamily="34" charset="0"/>
                          <a:ea typeface="+mn-ea"/>
                          <a:cs typeface="+mn-cs"/>
                        </a:rPr>
                        <a:t>Pereida</a:t>
                      </a:r>
                      <a:endParaRPr lang="en-US" sz="1600" b="0" i="0" u="none" strike="noStrike" kern="1200">
                        <a:solidFill>
                          <a:srgbClr val="000000"/>
                        </a:solidFill>
                        <a:effectLst/>
                        <a:latin typeface="Aptos Narrow" panose="020B0004020202020204" pitchFamily="34" charset="0"/>
                        <a:ea typeface="+mn-ea"/>
                        <a:cs typeface="+mn-cs"/>
                      </a:endParaRP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4,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Virtual</a:t>
                      </a:r>
                    </a:p>
                  </a:txBody>
                  <a:tcPr marL="91416" marR="91416" marT="45708" marB="45708" anchor="ctr"/>
                </a:tc>
                <a:extLst>
                  <a:ext uri="{0D108BD9-81ED-4DB2-BD59-A6C34878D82A}">
                    <a16:rowId xmlns:a16="http://schemas.microsoft.com/office/drawing/2014/main" val="4186012067"/>
                  </a:ext>
                </a:extLst>
              </a:tr>
              <a:tr h="410917">
                <a:tc>
                  <a:txBody>
                    <a:bodyPr/>
                    <a:lstStyle/>
                    <a:p>
                      <a:pPr algn="ctr"/>
                      <a:r>
                        <a:rPr lang="en-US" sz="1600" b="0" i="0" u="none" strike="noStrike" kern="1200">
                          <a:solidFill>
                            <a:srgbClr val="000000"/>
                          </a:solidFill>
                          <a:effectLst/>
                          <a:latin typeface="Aptos Narrow" panose="020B0004020202020204" pitchFamily="34" charset="0"/>
                          <a:ea typeface="+mn-ea"/>
                          <a:cs typeface="+mn-cs"/>
                        </a:rPr>
                        <a:t>Office of U.S. Senator Ted Cruz</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Javier Salinas &amp; Tim Kocher</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5,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Virtual </a:t>
                      </a:r>
                    </a:p>
                  </a:txBody>
                  <a:tcPr marL="91416" marR="91416" marT="45708" marB="45708" anchor="ctr"/>
                </a:tc>
                <a:extLst>
                  <a:ext uri="{0D108BD9-81ED-4DB2-BD59-A6C34878D82A}">
                    <a16:rowId xmlns:a16="http://schemas.microsoft.com/office/drawing/2014/main" val="1734530193"/>
                  </a:ext>
                </a:extLst>
              </a:tr>
              <a:tr h="358706">
                <a:tc>
                  <a:txBody>
                    <a:bodyPr/>
                    <a:lstStyle/>
                    <a:p>
                      <a:pPr algn="ctr"/>
                      <a:r>
                        <a:rPr lang="en-US" sz="1600" b="0" i="0" u="none" strike="noStrike" kern="1200">
                          <a:solidFill>
                            <a:srgbClr val="000000"/>
                          </a:solidFill>
                          <a:effectLst/>
                          <a:latin typeface="Aptos Narrow" panose="020B0004020202020204" pitchFamily="34" charset="0"/>
                          <a:ea typeface="+mn-ea"/>
                          <a:cs typeface="+mn-cs"/>
                        </a:rPr>
                        <a:t>Office of Congressman Michael Cloud</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Mark Longoria </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December 5, 2024</a:t>
                      </a:r>
                    </a:p>
                  </a:txBody>
                  <a:tcPr marL="91416" marR="91416" marT="45708" marB="45708" anchor="ctr"/>
                </a:tc>
                <a:tc>
                  <a:txBody>
                    <a:bodyPr/>
                    <a:lstStyle/>
                    <a:p>
                      <a:pPr algn="ctr"/>
                      <a:r>
                        <a:rPr lang="en-US" sz="1600" b="0" i="0" u="none" strike="noStrike" kern="1200">
                          <a:solidFill>
                            <a:srgbClr val="000000"/>
                          </a:solidFill>
                          <a:effectLst/>
                          <a:latin typeface="Aptos Narrow" panose="020B0004020202020204" pitchFamily="34" charset="0"/>
                          <a:ea typeface="+mn-ea"/>
                          <a:cs typeface="+mn-cs"/>
                        </a:rPr>
                        <a:t>Virtual </a:t>
                      </a:r>
                    </a:p>
                  </a:txBody>
                  <a:tcPr marL="91416" marR="91416" marT="45708" marB="45708" anchor="ctr"/>
                </a:tc>
                <a:extLst>
                  <a:ext uri="{0D108BD9-81ED-4DB2-BD59-A6C34878D82A}">
                    <a16:rowId xmlns:a16="http://schemas.microsoft.com/office/drawing/2014/main" val="313555493"/>
                  </a:ext>
                </a:extLst>
              </a:tr>
              <a:tr h="594649">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Office of U.S. Senator John Cornyn </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Laura Atcheson, Andi Dooley, &amp;Charles Brittingham</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December 12, 2024</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Virtual </a:t>
                      </a:r>
                    </a:p>
                  </a:txBody>
                  <a:tcPr marL="91416" marR="91416" marT="45708" marB="45708" anchor="ctr"/>
                </a:tc>
                <a:extLst>
                  <a:ext uri="{0D108BD9-81ED-4DB2-BD59-A6C34878D82A}">
                    <a16:rowId xmlns:a16="http://schemas.microsoft.com/office/drawing/2014/main" val="3516112701"/>
                  </a:ext>
                </a:extLst>
              </a:tr>
              <a:tr h="381881">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Port Commission Meeting</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Port Commissioners, Port Staff, Public</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January 21, 2025</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In-Person / Virtual</a:t>
                      </a:r>
                    </a:p>
                  </a:txBody>
                  <a:tcPr marL="91416" marR="91416" marT="45708" marB="45708" anchor="ctr"/>
                </a:tc>
                <a:extLst>
                  <a:ext uri="{0D108BD9-81ED-4DB2-BD59-A6C34878D82A}">
                    <a16:rowId xmlns:a16="http://schemas.microsoft.com/office/drawing/2014/main" val="2780024333"/>
                  </a:ext>
                </a:extLst>
              </a:tr>
              <a:tr h="594649">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City of Corpus Christi </a:t>
                      </a:r>
                    </a:p>
                    <a:p>
                      <a:pPr lvl="0" algn="ctr">
                        <a:buNone/>
                      </a:pPr>
                      <a:r>
                        <a:rPr lang="en-US" sz="1600" b="0" i="0" u="none" strike="noStrike" kern="1200">
                          <a:solidFill>
                            <a:srgbClr val="000000"/>
                          </a:solidFill>
                          <a:effectLst/>
                          <a:latin typeface="Aptos Narrow" panose="020B0004020202020204" pitchFamily="34" charset="0"/>
                          <a:ea typeface="+mn-ea"/>
                          <a:cs typeface="+mn-cs"/>
                        </a:rPr>
                        <a:t>Alternative Water Supply Workshop</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City Council, City Staff, Public</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March 6, 2025</a:t>
                      </a:r>
                    </a:p>
                  </a:txBody>
                  <a:tcPr marL="91416" marR="91416" marT="45708" marB="45708" anchor="ctr"/>
                </a:tc>
                <a:tc>
                  <a:txBody>
                    <a:bodyPr/>
                    <a:lstStyle/>
                    <a:p>
                      <a:pPr lvl="0" algn="ctr">
                        <a:buNone/>
                      </a:pPr>
                      <a:r>
                        <a:rPr lang="en-US" sz="1600" b="0" i="0" u="none" strike="noStrike" kern="1200">
                          <a:solidFill>
                            <a:srgbClr val="000000"/>
                          </a:solidFill>
                          <a:effectLst/>
                          <a:latin typeface="Aptos Narrow" panose="020B0004020202020204" pitchFamily="34" charset="0"/>
                          <a:ea typeface="+mn-ea"/>
                          <a:cs typeface="+mn-cs"/>
                        </a:rPr>
                        <a:t>In-Person / Virtual</a:t>
                      </a:r>
                    </a:p>
                  </a:txBody>
                  <a:tcPr marL="91416" marR="91416" marT="45708" marB="45708" anchor="ctr"/>
                </a:tc>
                <a:extLst>
                  <a:ext uri="{0D108BD9-81ED-4DB2-BD59-A6C34878D82A}">
                    <a16:rowId xmlns:a16="http://schemas.microsoft.com/office/drawing/2014/main" val="554907401"/>
                  </a:ext>
                </a:extLst>
              </a:tr>
            </a:tbl>
          </a:graphicData>
        </a:graphic>
      </p:graphicFrame>
      <p:sp>
        <p:nvSpPr>
          <p:cNvPr id="4" name="TextBox 3">
            <a:extLst>
              <a:ext uri="{FF2B5EF4-FFF2-40B4-BE49-F238E27FC236}">
                <a16:creationId xmlns:a16="http://schemas.microsoft.com/office/drawing/2014/main" id="{330C72E9-3AB1-EFCF-1EAB-363A7C15D5E5}"/>
              </a:ext>
            </a:extLst>
          </p:cNvPr>
          <p:cNvSpPr txBox="1"/>
          <p:nvPr/>
        </p:nvSpPr>
        <p:spPr>
          <a:xfrm>
            <a:off x="92442" y="469556"/>
            <a:ext cx="12188825" cy="369236"/>
          </a:xfrm>
          <a:prstGeom prst="rect">
            <a:avLst/>
          </a:prstGeom>
          <a:noFill/>
        </p:spPr>
        <p:txBody>
          <a:bodyPr wrap="square" rtlCol="0">
            <a:spAutoFit/>
          </a:bodyPr>
          <a:lstStyle/>
          <a:p>
            <a:pPr algn="ctr" defTabSz="914126"/>
            <a:r>
              <a:rPr lang="en-US" sz="1799" b="1">
                <a:solidFill>
                  <a:srgbClr val="8DC63F"/>
                </a:solidFill>
                <a:latin typeface="Arial Nova" panose="020B0504020202020204" pitchFamily="34" charset="0"/>
              </a:rPr>
              <a:t>Note: Briefings are still ongoing…</a:t>
            </a:r>
          </a:p>
        </p:txBody>
      </p:sp>
    </p:spTree>
    <p:extLst>
      <p:ext uri="{BB962C8B-B14F-4D97-AF65-F5344CB8AC3E}">
        <p14:creationId xmlns:p14="http://schemas.microsoft.com/office/powerpoint/2010/main" val="231301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C467590C-D1FE-60B1-C673-C3FA200352DD}"/>
              </a:ext>
            </a:extLst>
          </p:cNvPr>
          <p:cNvSpPr txBox="1">
            <a:spLocks/>
          </p:cNvSpPr>
          <p:nvPr/>
        </p:nvSpPr>
        <p:spPr>
          <a:xfrm>
            <a:off x="64151" y="395902"/>
            <a:ext cx="11980332" cy="584623"/>
          </a:xfrm>
          <a:prstGeom prst="rect">
            <a:avLst/>
          </a:prstGeom>
          <a:noFill/>
        </p:spPr>
        <p:txBody>
          <a:bodyPr wrap="square" lIns="91416" tIns="45708" rIns="91416" bIns="45708"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lnSpc>
                <a:spcPct val="100000"/>
              </a:lnSpc>
              <a:spcBef>
                <a:spcPts val="0"/>
              </a:spcBef>
              <a:defRPr/>
            </a:pPr>
            <a:r>
              <a:rPr lang="en-US" sz="3199" b="1">
                <a:solidFill>
                  <a:srgbClr val="004E88"/>
                </a:solidFill>
                <a:latin typeface="Arial"/>
                <a:cs typeface="Arial"/>
              </a:rPr>
              <a:t>Summary of Potential Impacts (Avoided or Minimized)</a:t>
            </a:r>
          </a:p>
        </p:txBody>
      </p:sp>
      <p:graphicFrame>
        <p:nvGraphicFramePr>
          <p:cNvPr id="4" name="Table 3">
            <a:extLst>
              <a:ext uri="{FF2B5EF4-FFF2-40B4-BE49-F238E27FC236}">
                <a16:creationId xmlns:a16="http://schemas.microsoft.com/office/drawing/2014/main" id="{B92669C3-26C9-D1F9-4BFC-5CDB60EFA7A1}"/>
              </a:ext>
            </a:extLst>
          </p:cNvPr>
          <p:cNvGraphicFramePr>
            <a:graphicFrameLocks noGrp="1"/>
          </p:cNvGraphicFramePr>
          <p:nvPr/>
        </p:nvGraphicFramePr>
        <p:xfrm>
          <a:off x="484726" y="1159588"/>
          <a:ext cx="11219373" cy="4711046"/>
        </p:xfrm>
        <a:graphic>
          <a:graphicData uri="http://schemas.openxmlformats.org/drawingml/2006/table">
            <a:tbl>
              <a:tblPr firstRow="1" bandRow="1"/>
              <a:tblGrid>
                <a:gridCol w="3862181">
                  <a:extLst>
                    <a:ext uri="{9D8B030D-6E8A-4147-A177-3AD203B41FA5}">
                      <a16:colId xmlns:a16="http://schemas.microsoft.com/office/drawing/2014/main" val="2257759133"/>
                    </a:ext>
                  </a:extLst>
                </a:gridCol>
                <a:gridCol w="1437979">
                  <a:extLst>
                    <a:ext uri="{9D8B030D-6E8A-4147-A177-3AD203B41FA5}">
                      <a16:colId xmlns:a16="http://schemas.microsoft.com/office/drawing/2014/main" val="1575175072"/>
                    </a:ext>
                  </a:extLst>
                </a:gridCol>
                <a:gridCol w="5919212">
                  <a:extLst>
                    <a:ext uri="{9D8B030D-6E8A-4147-A177-3AD203B41FA5}">
                      <a16:colId xmlns:a16="http://schemas.microsoft.com/office/drawing/2014/main" val="2415676494"/>
                    </a:ext>
                  </a:extLst>
                </a:gridCol>
              </a:tblGrid>
              <a:tr h="667415">
                <a:tc>
                  <a:txBody>
                    <a:bodyPr/>
                    <a:lstStyle/>
                    <a:p>
                      <a:pPr algn="ctr" fontAlgn="ctr"/>
                      <a:r>
                        <a:rPr lang="en-US" sz="2000" b="1" i="0" u="none" strike="noStrike">
                          <a:solidFill>
                            <a:srgbClr val="000000"/>
                          </a:solidFill>
                          <a:effectLst/>
                          <a:latin typeface="Aptos Narrow" panose="020B0004020202020204" pitchFamily="34" charset="0"/>
                        </a:rPr>
                        <a:t>Potential Impact</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Aptos Narrow" panose="020B0004020202020204" pitchFamily="34" charset="0"/>
                        </a:rPr>
                        <a:t>Avoided or Minimized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Aptos Narrow" panose="020B0004020202020204" pitchFamily="34" charset="0"/>
                        </a:rPr>
                        <a:t>Description of Measures</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4421166"/>
                  </a:ext>
                </a:extLst>
              </a:tr>
              <a:tr h="497076">
                <a:tc>
                  <a:txBody>
                    <a:bodyPr/>
                    <a:lstStyle/>
                    <a:p>
                      <a:pPr marL="0" algn="ctr" defTabSz="914400" rtl="0" eaLnBrk="1" fontAlgn="ctr" latinLnBrk="0" hangingPunct="1"/>
                      <a:r>
                        <a:rPr lang="nl-NL" sz="1600" b="0" i="0" u="none" strike="noStrike" kern="1200">
                          <a:solidFill>
                            <a:srgbClr val="000000"/>
                          </a:solidFill>
                          <a:effectLst/>
                          <a:latin typeface="Aptos Narrow" panose="020B0004020202020204" pitchFamily="34" charset="0"/>
                          <a:ea typeface="+mn-ea"/>
                          <a:cs typeface="+mn-cs"/>
                        </a:rPr>
                        <a:t>Wetlands, SAV, oysters</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0" i="0" u="none" strike="noStrike" kern="1200">
                          <a:solidFill>
                            <a:srgbClr val="000000"/>
                          </a:solidFill>
                          <a:effectLst/>
                          <a:latin typeface="Aptos Narrow" panose="020B0004020202020204" pitchFamily="34" charset="0"/>
                          <a:ea typeface="+mn-ea"/>
                          <a:cs typeface="+mn-cs"/>
                        </a:rPr>
                        <a:t>Avoided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algn="ctr" defTabSz="914400" rtl="0" eaLnBrk="1" fontAlgn="ctr" latinLnBrk="0" hangingPunct="1">
                        <a:buFont typeface="Courier New" panose="02070309020205020404" pitchFamily="49" charset="0"/>
                        <a:buChar char="o"/>
                      </a:pPr>
                      <a:r>
                        <a:rPr lang="en-US" sz="1600" b="0" i="0" u="none" strike="noStrike" kern="1200">
                          <a:solidFill>
                            <a:srgbClr val="000000"/>
                          </a:solidFill>
                          <a:effectLst/>
                          <a:latin typeface="Aptos Narrow" panose="020B0004020202020204" pitchFamily="34" charset="0"/>
                          <a:ea typeface="+mn-ea"/>
                          <a:cs typeface="+mn-cs"/>
                        </a:rPr>
                        <a:t>Situate facilities to avoid impacts</a:t>
                      </a:r>
                    </a:p>
                    <a:p>
                      <a:pPr marL="285750" indent="-285750" algn="ctr" defTabSz="914400" rtl="0" eaLnBrk="1" fontAlgn="ctr" latinLnBrk="0" hangingPunct="1">
                        <a:buFont typeface="Courier New" panose="02070309020205020404" pitchFamily="49" charset="0"/>
                        <a:buChar char="o"/>
                      </a:pPr>
                      <a:r>
                        <a:rPr lang="en-US" sz="1600" b="0" i="0" u="none" strike="noStrike" kern="1200">
                          <a:solidFill>
                            <a:srgbClr val="000000"/>
                          </a:solidFill>
                          <a:effectLst/>
                          <a:latin typeface="Aptos Narrow" panose="020B0004020202020204" pitchFamily="34" charset="0"/>
                          <a:ea typeface="+mn-ea"/>
                          <a:cs typeface="+mn-cs"/>
                        </a:rPr>
                        <a:t>Utilize HDD/micro-tunneling/tunneling</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666907"/>
                  </a:ext>
                </a:extLst>
              </a:tr>
              <a:tr h="740852">
                <a:tc>
                  <a:txBody>
                    <a:bodyPr/>
                    <a:lstStyle/>
                    <a:p>
                      <a:pPr marL="0" algn="ctr" defTabSz="914400" rtl="0" eaLnBrk="1" fontAlgn="ctr" latinLnBrk="0" hangingPunct="1"/>
                      <a:r>
                        <a:rPr lang="fr-FR" sz="1600" b="0" i="0" u="none" strike="noStrike" kern="1200" err="1">
                          <a:solidFill>
                            <a:srgbClr val="000000"/>
                          </a:solidFill>
                          <a:effectLst/>
                          <a:latin typeface="Aptos Narrow" panose="020B0004020202020204" pitchFamily="34" charset="0"/>
                          <a:ea typeface="+mn-ea"/>
                          <a:cs typeface="+mn-cs"/>
                        </a:rPr>
                        <a:t>Larval</a:t>
                      </a:r>
                      <a:r>
                        <a:rPr lang="fr-FR" sz="1600" b="0" i="0" u="none" strike="noStrike" kern="1200">
                          <a:solidFill>
                            <a:srgbClr val="000000"/>
                          </a:solidFill>
                          <a:effectLst/>
                          <a:latin typeface="Aptos Narrow" panose="020B0004020202020204" pitchFamily="34" charset="0"/>
                          <a:ea typeface="+mn-ea"/>
                          <a:cs typeface="+mn-cs"/>
                        </a:rPr>
                        <a:t> Fish</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0" i="0" u="none" strike="noStrike" kern="1200">
                          <a:solidFill>
                            <a:srgbClr val="000000"/>
                          </a:solidFill>
                          <a:effectLst/>
                          <a:latin typeface="Aptos Narrow" panose="020B0004020202020204" pitchFamily="34" charset="0"/>
                          <a:ea typeface="+mn-ea"/>
                          <a:cs typeface="+mn-cs"/>
                        </a:rPr>
                        <a:t>Minimized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Locate intake / discharge in Gulf of Mexico in 35’+ of water</a:t>
                      </a:r>
                    </a:p>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Locate intake ~20’ below surface</a:t>
                      </a:r>
                    </a:p>
                    <a:p>
                      <a:pPr marL="285750" indent="-285750" algn="ctr" defTabSz="914400" rtl="0" eaLnBrk="1" fontAlgn="ctr" latinLnBrk="0" hangingPunct="1">
                        <a:buFont typeface="Courier New" panose="02070309020205020404" pitchFamily="49" charset="0"/>
                        <a:buChar char="o"/>
                      </a:pPr>
                      <a:r>
                        <a:rPr lang="en-US" sz="1600" b="0" i="0" u="none" strike="noStrike" kern="1200">
                          <a:solidFill>
                            <a:srgbClr val="000000"/>
                          </a:solidFill>
                          <a:effectLst/>
                          <a:latin typeface="Aptos Narrow" panose="020B0004020202020204" pitchFamily="34" charset="0"/>
                          <a:ea typeface="+mn-ea"/>
                          <a:cs typeface="+mn-cs"/>
                        </a:rPr>
                        <a:t>Reduce flow </a:t>
                      </a:r>
                      <a:r>
                        <a:rPr lang="en-US" sz="1600">
                          <a:effectLst/>
                          <a:latin typeface="Calibri" panose="020F0502020204030204" pitchFamily="34" charset="0"/>
                          <a:ea typeface="Calibri" panose="020F0502020204030204" pitchFamily="34" charset="0"/>
                        </a:rPr>
                        <a:t>velocity (≤0.5 ft/s)</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376492"/>
                  </a:ext>
                </a:extLst>
              </a:tr>
              <a:tr h="984629">
                <a:tc>
                  <a:txBody>
                    <a:bodyPr/>
                    <a:lstStyle/>
                    <a:p>
                      <a:pPr marL="0" algn="ctr" defTabSz="914400" rtl="0" eaLnBrk="1" fontAlgn="ctr" latinLnBrk="0" hangingPunct="1"/>
                      <a:r>
                        <a:rPr lang="fr-FR" sz="1600" b="0" i="0" u="none" strike="noStrike" kern="1200">
                          <a:solidFill>
                            <a:srgbClr val="000000"/>
                          </a:solidFill>
                          <a:effectLst/>
                          <a:latin typeface="Aptos Narrow" panose="020B0004020202020204" pitchFamily="34" charset="0"/>
                          <a:ea typeface="+mn-ea"/>
                          <a:cs typeface="+mn-cs"/>
                        </a:rPr>
                        <a:t>Marine Life / T&amp;E </a:t>
                      </a:r>
                      <a:r>
                        <a:rPr lang="fr-FR" sz="1600" b="0" i="0" u="none" strike="noStrike" kern="1200" err="1">
                          <a:solidFill>
                            <a:srgbClr val="000000"/>
                          </a:solidFill>
                          <a:effectLst/>
                          <a:latin typeface="Aptos Narrow" panose="020B0004020202020204" pitchFamily="34" charset="0"/>
                          <a:ea typeface="+mn-ea"/>
                          <a:cs typeface="+mn-cs"/>
                        </a:rPr>
                        <a:t>Species</a:t>
                      </a:r>
                      <a:endParaRPr lang="fr-FR" sz="1600" b="0" i="0" u="none" strike="noStrike" kern="1200">
                        <a:solidFill>
                          <a:srgbClr val="000000"/>
                        </a:solidFill>
                        <a:effectLst/>
                        <a:latin typeface="Aptos Narrow" panose="020B0004020202020204" pitchFamily="34" charset="0"/>
                        <a:ea typeface="+mn-ea"/>
                        <a:cs typeface="+mn-cs"/>
                      </a:endParaRP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0" i="0" u="none" strike="noStrike" kern="1200">
                          <a:solidFill>
                            <a:srgbClr val="000000"/>
                          </a:solidFill>
                          <a:effectLst/>
                          <a:latin typeface="Aptos Narrow" panose="020B0004020202020204" pitchFamily="34" charset="0"/>
                          <a:ea typeface="+mn-ea"/>
                          <a:cs typeface="+mn-cs"/>
                        </a:rPr>
                        <a:t>Avoided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Locate intake / discharge in Gulf of Mexico in 35’+</a:t>
                      </a:r>
                    </a:p>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Locate intake ~20’ below surface</a:t>
                      </a:r>
                    </a:p>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Reduce flow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velocity (≤0.5 ft/s)</a:t>
                      </a:r>
                      <a:endPar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endParaRPr>
                    </a:p>
                    <a:p>
                      <a:pPr marL="285750" marR="0" lvl="0" indent="-285750" algn="ctr"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Intake includes bar screens</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5953162"/>
                  </a:ext>
                </a:extLst>
              </a:tr>
              <a:tr h="540111">
                <a:tc>
                  <a:txBody>
                    <a:bodyPr/>
                    <a:lstStyle/>
                    <a:p>
                      <a:pPr marL="0" algn="ctr" defTabSz="914400" rtl="0" eaLnBrk="1" fontAlgn="ctr" latinLnBrk="0" hangingPunct="1"/>
                      <a:r>
                        <a:rPr lang="en-US" sz="1600" b="0" i="0" u="none" strike="noStrike" kern="1200">
                          <a:solidFill>
                            <a:srgbClr val="000000"/>
                          </a:solidFill>
                          <a:effectLst/>
                          <a:latin typeface="Aptos Narrow" panose="020B0004020202020204" pitchFamily="34" charset="0"/>
                          <a:ea typeface="+mn-ea"/>
                          <a:cs typeface="+mn-cs"/>
                        </a:rPr>
                        <a:t>Benthic Organisms</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0" i="0" u="none" strike="noStrike" kern="1200">
                          <a:solidFill>
                            <a:srgbClr val="000000"/>
                          </a:solidFill>
                          <a:effectLst/>
                          <a:latin typeface="Aptos Narrow" panose="020B0004020202020204" pitchFamily="34" charset="0"/>
                          <a:ea typeface="+mn-ea"/>
                          <a:cs typeface="+mn-cs"/>
                        </a:rPr>
                        <a:t>Avoided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algn="ctr" defTabSz="914400" rtl="0" eaLnBrk="1" fontAlgn="ctr" latinLnBrk="0" hangingPunct="1">
                        <a:buFont typeface="Courier New" panose="02070309020205020404" pitchFamily="49" charset="0"/>
                        <a:buChar char="o"/>
                      </a:pPr>
                      <a:r>
                        <a:rPr lang="en-US" sz="1600" b="0" i="0" u="none" strike="noStrike" kern="1200">
                          <a:solidFill>
                            <a:srgbClr val="000000"/>
                          </a:solidFill>
                          <a:effectLst/>
                          <a:latin typeface="Aptos Narrow" panose="020B0004020202020204" pitchFamily="34" charset="0"/>
                          <a:ea typeface="+mn-ea"/>
                          <a:cs typeface="+mn-cs"/>
                        </a:rPr>
                        <a:t>Locate intake and discharge at least 5’ above sea floor</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06194"/>
                  </a:ext>
                </a:extLst>
              </a:tr>
              <a:tr h="740852">
                <a:tc>
                  <a:txBody>
                    <a:bodyPr/>
                    <a:lstStyle/>
                    <a:p>
                      <a:pPr algn="ctr" fontAlgn="ctr"/>
                      <a:r>
                        <a:rPr lang="en-US" sz="1600" b="0" i="0" u="none" strike="noStrike">
                          <a:solidFill>
                            <a:srgbClr val="000000"/>
                          </a:solidFill>
                          <a:effectLst/>
                          <a:latin typeface="Aptos Narrow" panose="020B0004020202020204" pitchFamily="34" charset="0"/>
                        </a:rPr>
                        <a:t>Salinity</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Minimized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algn="ctr" fontAlgn="ctr">
                        <a:buFont typeface="Courier New" panose="02070309020205020404" pitchFamily="49" charset="0"/>
                        <a:buChar char="o"/>
                      </a:pPr>
                      <a:r>
                        <a:rPr lang="en-US" sz="1600" b="0" i="0" u="none" strike="noStrike">
                          <a:solidFill>
                            <a:srgbClr val="000000"/>
                          </a:solidFill>
                          <a:effectLst/>
                          <a:latin typeface="Aptos Narrow" panose="020B0004020202020204" pitchFamily="34" charset="0"/>
                        </a:rPr>
                        <a:t>Use of diffuser technology to mix salinity to diffuse brine to less than 2 ppt over ambient 100 meters from discharge point</a:t>
                      </a:r>
                    </a:p>
                    <a:p>
                      <a:pPr marL="285750" indent="-285750" algn="ctr" fontAlgn="ctr">
                        <a:buFont typeface="Courier New" panose="02070309020205020404" pitchFamily="49" charset="0"/>
                        <a:buChar char="o"/>
                      </a:pPr>
                      <a:r>
                        <a:rPr lang="en-US" sz="1600" b="0" i="0" u="none" strike="noStrike">
                          <a:solidFill>
                            <a:srgbClr val="000000"/>
                          </a:solidFill>
                          <a:effectLst/>
                          <a:latin typeface="Aptos Narrow" panose="020B0004020202020204" pitchFamily="34" charset="0"/>
                        </a:rPr>
                        <a:t>Discharge in Gulf of Mexico</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8552989"/>
                  </a:ext>
                </a:extLst>
              </a:tr>
              <a:tr h="540111">
                <a:tc>
                  <a:txBody>
                    <a:bodyPr/>
                    <a:lstStyle/>
                    <a:p>
                      <a:pPr algn="ctr" fontAlgn="ctr"/>
                      <a:r>
                        <a:rPr lang="en-US" sz="1600" b="0" i="0" u="none" strike="noStrike">
                          <a:solidFill>
                            <a:srgbClr val="000000"/>
                          </a:solidFill>
                          <a:effectLst/>
                          <a:latin typeface="Aptos Narrow" panose="020B0004020202020204" pitchFamily="34" charset="0"/>
                        </a:rPr>
                        <a:t>Cultural Resources</a:t>
                      </a:r>
                    </a:p>
                  </a:txBody>
                  <a:tcPr marL="9523" marR="9523" marT="952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Avoided</a:t>
                      </a: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algn="ctr" fontAlgn="ctr">
                        <a:buFont typeface="Courier New" panose="02070309020205020404" pitchFamily="49" charset="0"/>
                        <a:buChar char="o"/>
                      </a:pPr>
                      <a:r>
                        <a:rPr lang="en-US" sz="1600" b="0" i="0" u="none" strike="noStrike">
                          <a:solidFill>
                            <a:srgbClr val="000000"/>
                          </a:solidFill>
                          <a:effectLst/>
                          <a:latin typeface="Aptos Narrow" panose="020B0004020202020204" pitchFamily="34" charset="0"/>
                        </a:rPr>
                        <a:t>Designed to avoid identified cultural resources</a:t>
                      </a:r>
                    </a:p>
                  </a:txBody>
                  <a:tcPr marL="9523" marR="9523" marT="952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4093111"/>
                  </a:ext>
                </a:extLst>
              </a:tr>
            </a:tbl>
          </a:graphicData>
        </a:graphic>
      </p:graphicFrame>
      <p:sp>
        <p:nvSpPr>
          <p:cNvPr id="3" name="Slide Number Placeholder 24">
            <a:extLst>
              <a:ext uri="{FF2B5EF4-FFF2-40B4-BE49-F238E27FC236}">
                <a16:creationId xmlns:a16="http://schemas.microsoft.com/office/drawing/2014/main" id="{1C48023C-EADD-B9CA-360B-4492543D8237}"/>
              </a:ext>
            </a:extLst>
          </p:cNvPr>
          <p:cNvSpPr txBox="1">
            <a:spLocks/>
          </p:cNvSpPr>
          <p:nvPr/>
        </p:nvSpPr>
        <p:spPr>
          <a:xfrm>
            <a:off x="68561" y="6514296"/>
            <a:ext cx="799792" cy="299922"/>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F7021451-1387-4CA6-816F-3879F97B5CBC}" type="slidenum">
              <a:rPr lang="en-US">
                <a:solidFill>
                  <a:prstClr val="black"/>
                </a:solidFill>
                <a:latin typeface="Arial"/>
              </a:rPr>
              <a:pPr defTabSz="914126">
                <a:defRPr/>
              </a:pPr>
              <a:t>21</a:t>
            </a:fld>
            <a:endParaRPr lang="en-US">
              <a:solidFill>
                <a:prstClr val="black"/>
              </a:solidFill>
              <a:latin typeface="Arial"/>
            </a:endParaRPr>
          </a:p>
        </p:txBody>
      </p:sp>
    </p:spTree>
    <p:extLst>
      <p:ext uri="{BB962C8B-B14F-4D97-AF65-F5344CB8AC3E}">
        <p14:creationId xmlns:p14="http://schemas.microsoft.com/office/powerpoint/2010/main" val="173383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DFAEF-BC15-C895-E3DC-41B5E67DFF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B935E0-B0F0-4623-9FCB-76269780300B}"/>
              </a:ext>
            </a:extLst>
          </p:cNvPr>
          <p:cNvPicPr>
            <a:picLocks noChangeAspect="1"/>
          </p:cNvPicPr>
          <p:nvPr/>
        </p:nvPicPr>
        <p:blipFill>
          <a:blip r:embed="rId3"/>
          <a:srcRect b="290"/>
          <a:stretch/>
        </p:blipFill>
        <p:spPr>
          <a:xfrm>
            <a:off x="878852" y="140788"/>
            <a:ext cx="10431120" cy="6557352"/>
          </a:xfrm>
          <a:prstGeom prst="rect">
            <a:avLst/>
          </a:prstGeom>
        </p:spPr>
      </p:pic>
      <p:sp>
        <p:nvSpPr>
          <p:cNvPr id="3" name="Rectangle 2">
            <a:extLst>
              <a:ext uri="{FF2B5EF4-FFF2-40B4-BE49-F238E27FC236}">
                <a16:creationId xmlns:a16="http://schemas.microsoft.com/office/drawing/2014/main" id="{1AF2CC5E-11BF-CBB5-EB53-81366D5C8C91}"/>
              </a:ext>
            </a:extLst>
          </p:cNvPr>
          <p:cNvSpPr/>
          <p:nvPr/>
        </p:nvSpPr>
        <p:spPr>
          <a:xfrm>
            <a:off x="-1" y="894"/>
            <a:ext cx="12188825" cy="663842"/>
          </a:xfrm>
          <a:prstGeom prst="rect">
            <a:avLst/>
          </a:prstGeom>
          <a:solidFill>
            <a:srgbClr val="00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eaLnBrk="0" fontAlgn="base" hangingPunct="0">
              <a:spcBef>
                <a:spcPct val="0"/>
              </a:spcBef>
              <a:spcAft>
                <a:spcPct val="0"/>
              </a:spcAft>
            </a:pPr>
            <a:endParaRPr lang="en-US" sz="1798">
              <a:solidFill>
                <a:prstClr val="white"/>
              </a:solidFill>
              <a:latin typeface="Calibri" panose="020F0502020204030204"/>
            </a:endParaRPr>
          </a:p>
        </p:txBody>
      </p:sp>
      <p:sp>
        <p:nvSpPr>
          <p:cNvPr id="5" name="TextBox 4">
            <a:extLst>
              <a:ext uri="{FF2B5EF4-FFF2-40B4-BE49-F238E27FC236}">
                <a16:creationId xmlns:a16="http://schemas.microsoft.com/office/drawing/2014/main" id="{E360C59D-5F74-1197-97FD-35FCECF8BF70}"/>
              </a:ext>
            </a:extLst>
          </p:cNvPr>
          <p:cNvSpPr txBox="1">
            <a:spLocks/>
          </p:cNvSpPr>
          <p:nvPr/>
        </p:nvSpPr>
        <p:spPr>
          <a:xfrm>
            <a:off x="4120721" y="18573"/>
            <a:ext cx="3947382" cy="646163"/>
          </a:xfrm>
          <a:prstGeom prst="rect">
            <a:avLst/>
          </a:prstGeom>
          <a:noFill/>
        </p:spPr>
        <p:txBody>
          <a:bodyPr wrap="square" lIns="91416" tIns="45708" rIns="91416" bIns="45708" rtlCol="0" anchor="t">
            <a:spAutoFit/>
          </a:bodyPr>
          <a:lstStyle/>
          <a:p>
            <a:pPr algn="ctr" defTabSz="914126" eaLnBrk="0" fontAlgn="base" hangingPunct="0">
              <a:defRPr/>
            </a:pPr>
            <a:r>
              <a:rPr lang="en-US" sz="3599" b="1">
                <a:solidFill>
                  <a:prstClr val="white"/>
                </a:solidFill>
                <a:latin typeface="Arial"/>
                <a:cs typeface="Arial"/>
              </a:rPr>
              <a:t>Overall Plan</a:t>
            </a:r>
            <a:endParaRPr lang="en-US" sz="1799">
              <a:solidFill>
                <a:prstClr val="white"/>
              </a:solidFill>
              <a:latin typeface="Calibri" panose="020F0502020204030204" pitchFamily="34" charset="0"/>
              <a:cs typeface="Calibri"/>
            </a:endParaRPr>
          </a:p>
        </p:txBody>
      </p:sp>
      <p:sp>
        <p:nvSpPr>
          <p:cNvPr id="2" name="Slide Number Placeholder 24">
            <a:extLst>
              <a:ext uri="{FF2B5EF4-FFF2-40B4-BE49-F238E27FC236}">
                <a16:creationId xmlns:a16="http://schemas.microsoft.com/office/drawing/2014/main" id="{238A7381-9EC6-EAC7-4B05-F510994D6960}"/>
              </a:ext>
            </a:extLst>
          </p:cNvPr>
          <p:cNvSpPr txBox="1">
            <a:spLocks/>
          </p:cNvSpPr>
          <p:nvPr/>
        </p:nvSpPr>
        <p:spPr>
          <a:xfrm>
            <a:off x="68561" y="6514296"/>
            <a:ext cx="799792" cy="299922"/>
          </a:xfrm>
          <a:prstGeom prst="rect">
            <a:avLst/>
          </a:prstGeom>
          <a:extLst>
            <a:ext uri="{C572A759-6A51-4108-AA02-DFA0A04FC94B}">
              <ma14:wrappingTextBoxFlag xmlns:ma14="http://schemas.microsoft.com/office/mac/drawingml/2011/main" xmlns="" val="0"/>
            </a:ext>
          </a:extLst>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fld id="{F7021451-1387-4CA6-816F-3879F97B5CBC}" type="slidenum">
              <a:rPr lang="en-US">
                <a:solidFill>
                  <a:prstClr val="black"/>
                </a:solidFill>
                <a:latin typeface="Arial"/>
              </a:rPr>
              <a:pPr defTabSz="914126">
                <a:defRPr/>
              </a:pPr>
              <a:t>22</a:t>
            </a:fld>
            <a:endParaRPr lang="en-US">
              <a:solidFill>
                <a:prstClr val="black"/>
              </a:solidFill>
              <a:latin typeface="Arial"/>
            </a:endParaRPr>
          </a:p>
        </p:txBody>
      </p:sp>
    </p:spTree>
    <p:extLst>
      <p:ext uri="{BB962C8B-B14F-4D97-AF65-F5344CB8AC3E}">
        <p14:creationId xmlns:p14="http://schemas.microsoft.com/office/powerpoint/2010/main" val="3300926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266CD06E-2471-475F-8F98-1069FAA0B160}"/>
              </a:ext>
            </a:extLst>
          </p:cNvPr>
          <p:cNvSpPr>
            <a:spLocks noGrp="1"/>
          </p:cNvSpPr>
          <p:nvPr>
            <p:ph type="sldNum" sz="quarter" idx="12"/>
          </p:nvPr>
        </p:nvSpPr>
        <p:spPr>
          <a:xfrm>
            <a:off x="196595" y="6333110"/>
            <a:ext cx="2859278" cy="365030"/>
          </a:xfrm>
        </p:spPr>
        <p:txBody>
          <a:bodyPr/>
          <a:lstStyle/>
          <a:p>
            <a:pPr algn="l" defTabSz="914126">
              <a:defRPr/>
            </a:pPr>
            <a:fld id="{E7276AF3-BAD3-429E-95FB-6056200389B5}" type="slidenum">
              <a:rPr lang="en-US" b="1">
                <a:solidFill>
                  <a:srgbClr val="004E98"/>
                </a:solidFill>
                <a:latin typeface="Poppins SemiBold" pitchFamily="2" charset="77"/>
                <a:cs typeface="Poppins SemiBold" pitchFamily="2" charset="77"/>
              </a:rPr>
              <a:pPr algn="l" defTabSz="914126">
                <a:defRPr/>
              </a:pPr>
              <a:t>23</a:t>
            </a:fld>
            <a:endParaRPr lang="en-US" b="1">
              <a:solidFill>
                <a:srgbClr val="004E98"/>
              </a:solidFill>
              <a:latin typeface="Poppins SemiBold" pitchFamily="2" charset="77"/>
              <a:cs typeface="Poppins SemiBold" pitchFamily="2" charset="77"/>
            </a:endParaRPr>
          </a:p>
        </p:txBody>
      </p:sp>
      <p:pic>
        <p:nvPicPr>
          <p:cNvPr id="6" name="Picture 5" descr="Diagram&#10;&#10;Description automatically generated">
            <a:extLst>
              <a:ext uri="{FF2B5EF4-FFF2-40B4-BE49-F238E27FC236}">
                <a16:creationId xmlns:a16="http://schemas.microsoft.com/office/drawing/2014/main" id="{659199B9-553F-676F-BB1B-CF6D250E1BE7}"/>
              </a:ext>
            </a:extLst>
          </p:cNvPr>
          <p:cNvPicPr>
            <a:picLocks noChangeAspect="1"/>
          </p:cNvPicPr>
          <p:nvPr/>
        </p:nvPicPr>
        <p:blipFill>
          <a:blip r:embed="rId3"/>
          <a:stretch>
            <a:fillRect/>
          </a:stretch>
        </p:blipFill>
        <p:spPr>
          <a:xfrm>
            <a:off x="2831648" y="818262"/>
            <a:ext cx="9087084" cy="5879878"/>
          </a:xfrm>
          <a:prstGeom prst="rect">
            <a:avLst/>
          </a:prstGeom>
        </p:spPr>
      </p:pic>
      <p:sp>
        <p:nvSpPr>
          <p:cNvPr id="5" name="Rectangle 4">
            <a:extLst>
              <a:ext uri="{FF2B5EF4-FFF2-40B4-BE49-F238E27FC236}">
                <a16:creationId xmlns:a16="http://schemas.microsoft.com/office/drawing/2014/main" id="{625EDC60-38DE-B7C9-EB58-00F942EC48E5}"/>
              </a:ext>
            </a:extLst>
          </p:cNvPr>
          <p:cNvSpPr/>
          <p:nvPr/>
        </p:nvSpPr>
        <p:spPr>
          <a:xfrm>
            <a:off x="-245601" y="-68318"/>
            <a:ext cx="12634406" cy="733054"/>
          </a:xfrm>
          <a:prstGeom prst="rect">
            <a:avLst/>
          </a:prstGeom>
          <a:solidFill>
            <a:srgbClr val="004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7" name="TextBox 6">
            <a:extLst>
              <a:ext uri="{FF2B5EF4-FFF2-40B4-BE49-F238E27FC236}">
                <a16:creationId xmlns:a16="http://schemas.microsoft.com/office/drawing/2014/main" id="{73C01BEE-3DF8-C180-7E1B-4683EBB0F98C}"/>
              </a:ext>
            </a:extLst>
          </p:cNvPr>
          <p:cNvSpPr txBox="1">
            <a:spLocks/>
          </p:cNvSpPr>
          <p:nvPr/>
        </p:nvSpPr>
        <p:spPr>
          <a:xfrm>
            <a:off x="6800" y="-41138"/>
            <a:ext cx="3947382" cy="646163"/>
          </a:xfrm>
          <a:prstGeom prst="rect">
            <a:avLst/>
          </a:prstGeom>
          <a:noFill/>
        </p:spPr>
        <p:txBody>
          <a:bodyPr wrap="square" lIns="91416" tIns="45708" rIns="91416" bIns="45708" rtlCol="0" anchor="t">
            <a:spAutoFit/>
          </a:bodyPr>
          <a:lstStyle/>
          <a:p>
            <a:pPr defTabSz="914126">
              <a:defRPr/>
            </a:pPr>
            <a:r>
              <a:rPr lang="en-US" sz="3599" b="1">
                <a:solidFill>
                  <a:prstClr val="white"/>
                </a:solidFill>
                <a:latin typeface="Arial"/>
                <a:cs typeface="Arial"/>
              </a:rPr>
              <a:t>Intake Structure</a:t>
            </a:r>
            <a:endParaRPr lang="en-US" sz="1799">
              <a:solidFill>
                <a:prstClr val="white"/>
              </a:solidFill>
              <a:latin typeface="Calibri" panose="020F0502020204030204"/>
              <a:cs typeface="Calibri"/>
            </a:endParaRPr>
          </a:p>
        </p:txBody>
      </p:sp>
      <p:sp>
        <p:nvSpPr>
          <p:cNvPr id="2" name="TextBox 1">
            <a:extLst>
              <a:ext uri="{FF2B5EF4-FFF2-40B4-BE49-F238E27FC236}">
                <a16:creationId xmlns:a16="http://schemas.microsoft.com/office/drawing/2014/main" id="{927D2791-F8CB-29C8-26D6-1F446B471CD5}"/>
              </a:ext>
            </a:extLst>
          </p:cNvPr>
          <p:cNvSpPr txBox="1"/>
          <p:nvPr/>
        </p:nvSpPr>
        <p:spPr>
          <a:xfrm>
            <a:off x="557042" y="1450479"/>
            <a:ext cx="2274607" cy="4246211"/>
          </a:xfrm>
          <a:prstGeom prst="rect">
            <a:avLst/>
          </a:prstGeom>
          <a:noFill/>
        </p:spPr>
        <p:txBody>
          <a:bodyPr wrap="square" rtlCol="0">
            <a:spAutoFit/>
          </a:bodyPr>
          <a:lstStyle/>
          <a:p>
            <a:pPr marL="285664" indent="-285664" defTabSz="914126">
              <a:buFont typeface="Arial" panose="020B0604020202020204" pitchFamily="34" charset="0"/>
              <a:buChar char="•"/>
            </a:pPr>
            <a:r>
              <a:rPr lang="en-US" sz="1799">
                <a:solidFill>
                  <a:prstClr val="black"/>
                </a:solidFill>
                <a:latin typeface="Aptos" panose="02110004020202020204"/>
              </a:rPr>
              <a:t>Permit application and proposed conceptual design represent maximum design for facility</a:t>
            </a:r>
          </a:p>
          <a:p>
            <a:pPr marL="285664" indent="-285664" defTabSz="914126">
              <a:buFont typeface="Arial" panose="020B0604020202020204" pitchFamily="34" charset="0"/>
              <a:buChar char="•"/>
            </a:pPr>
            <a:endParaRPr lang="en-US" sz="1799">
              <a:solidFill>
                <a:prstClr val="black"/>
              </a:solidFill>
              <a:latin typeface="Aptos" panose="02110004020202020204"/>
            </a:endParaRPr>
          </a:p>
          <a:p>
            <a:pPr marL="285664" indent="-285664" defTabSz="914126">
              <a:buFont typeface="Arial" panose="020B0604020202020204" pitchFamily="34" charset="0"/>
              <a:buChar char="•"/>
            </a:pPr>
            <a:r>
              <a:rPr lang="en-US" sz="1799">
                <a:solidFill>
                  <a:prstClr val="black"/>
                </a:solidFill>
                <a:latin typeface="Aptos" panose="02110004020202020204"/>
              </a:rPr>
              <a:t>Detailed design will be required to comply with representations in the permit application and the final permit conditions</a:t>
            </a:r>
          </a:p>
        </p:txBody>
      </p:sp>
    </p:spTree>
    <p:extLst>
      <p:ext uri="{BB962C8B-B14F-4D97-AF65-F5344CB8AC3E}">
        <p14:creationId xmlns:p14="http://schemas.microsoft.com/office/powerpoint/2010/main" val="2111526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21E93-2AEB-26B8-11ED-C421E2962830}"/>
              </a:ext>
            </a:extLst>
          </p:cNvPr>
          <p:cNvPicPr>
            <a:picLocks noChangeAspect="1"/>
          </p:cNvPicPr>
          <p:nvPr/>
        </p:nvPicPr>
        <p:blipFill>
          <a:blip r:embed="rId3"/>
          <a:stretch>
            <a:fillRect/>
          </a:stretch>
        </p:blipFill>
        <p:spPr>
          <a:xfrm>
            <a:off x="1300560" y="312204"/>
            <a:ext cx="10066524" cy="6544902"/>
          </a:xfrm>
          <a:prstGeom prst="rect">
            <a:avLst/>
          </a:prstGeom>
        </p:spPr>
      </p:pic>
      <p:sp>
        <p:nvSpPr>
          <p:cNvPr id="18" name="Slide Number Placeholder 2">
            <a:extLst>
              <a:ext uri="{FF2B5EF4-FFF2-40B4-BE49-F238E27FC236}">
                <a16:creationId xmlns:a16="http://schemas.microsoft.com/office/drawing/2014/main" id="{266CD06E-2471-475F-8F98-1069FAA0B160}"/>
              </a:ext>
            </a:extLst>
          </p:cNvPr>
          <p:cNvSpPr>
            <a:spLocks noGrp="1"/>
          </p:cNvSpPr>
          <p:nvPr>
            <p:ph type="sldNum" sz="quarter" idx="12"/>
          </p:nvPr>
        </p:nvSpPr>
        <p:spPr>
          <a:xfrm>
            <a:off x="196595" y="6333110"/>
            <a:ext cx="2859278" cy="365030"/>
          </a:xfrm>
        </p:spPr>
        <p:txBody>
          <a:bodyPr/>
          <a:lstStyle/>
          <a:p>
            <a:pPr algn="l" defTabSz="914126">
              <a:defRPr/>
            </a:pPr>
            <a:fld id="{E7276AF3-BAD3-429E-95FB-6056200389B5}" type="slidenum">
              <a:rPr lang="en-US" b="1">
                <a:solidFill>
                  <a:srgbClr val="004E98"/>
                </a:solidFill>
                <a:latin typeface="Poppins SemiBold" pitchFamily="2" charset="77"/>
                <a:cs typeface="Poppins SemiBold" pitchFamily="2" charset="77"/>
              </a:rPr>
              <a:pPr algn="l" defTabSz="914126">
                <a:defRPr/>
              </a:pPr>
              <a:t>24</a:t>
            </a:fld>
            <a:endParaRPr lang="en-US" b="1">
              <a:solidFill>
                <a:srgbClr val="004E98"/>
              </a:solidFill>
              <a:latin typeface="Poppins SemiBold" pitchFamily="2" charset="77"/>
              <a:cs typeface="Poppins SemiBold" pitchFamily="2" charset="77"/>
            </a:endParaRPr>
          </a:p>
        </p:txBody>
      </p:sp>
      <p:sp>
        <p:nvSpPr>
          <p:cNvPr id="25" name="Rectangle 24">
            <a:extLst>
              <a:ext uri="{FF2B5EF4-FFF2-40B4-BE49-F238E27FC236}">
                <a16:creationId xmlns:a16="http://schemas.microsoft.com/office/drawing/2014/main" id="{1C2A40E9-F6E6-714D-30F3-37C7FEB0CC76}"/>
              </a:ext>
            </a:extLst>
          </p:cNvPr>
          <p:cNvSpPr/>
          <p:nvPr/>
        </p:nvSpPr>
        <p:spPr>
          <a:xfrm>
            <a:off x="-245601" y="-68318"/>
            <a:ext cx="12634406" cy="733054"/>
          </a:xfrm>
          <a:prstGeom prst="rect">
            <a:avLst/>
          </a:prstGeom>
          <a:solidFill>
            <a:srgbClr val="004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defRPr/>
            </a:pPr>
            <a:endParaRPr lang="en-US" sz="1799">
              <a:solidFill>
                <a:prstClr val="white"/>
              </a:solidFill>
              <a:latin typeface="Calibri" panose="020F0502020204030204"/>
            </a:endParaRPr>
          </a:p>
        </p:txBody>
      </p:sp>
      <p:sp>
        <p:nvSpPr>
          <p:cNvPr id="27" name="TextBox 26">
            <a:extLst>
              <a:ext uri="{FF2B5EF4-FFF2-40B4-BE49-F238E27FC236}">
                <a16:creationId xmlns:a16="http://schemas.microsoft.com/office/drawing/2014/main" id="{F1CDB7E9-16B3-11C5-CAB5-B4CB600EC338}"/>
              </a:ext>
            </a:extLst>
          </p:cNvPr>
          <p:cNvSpPr txBox="1">
            <a:spLocks/>
          </p:cNvSpPr>
          <p:nvPr/>
        </p:nvSpPr>
        <p:spPr>
          <a:xfrm>
            <a:off x="6800" y="-41138"/>
            <a:ext cx="8328205" cy="646163"/>
          </a:xfrm>
          <a:prstGeom prst="rect">
            <a:avLst/>
          </a:prstGeom>
          <a:noFill/>
        </p:spPr>
        <p:txBody>
          <a:bodyPr wrap="square" lIns="91416" tIns="45708" rIns="91416" bIns="45708" rtlCol="0" anchor="t">
            <a:spAutoFit/>
          </a:bodyPr>
          <a:lstStyle/>
          <a:p>
            <a:pPr defTabSz="914126" eaLnBrk="0" fontAlgn="base" hangingPunct="0">
              <a:defRPr/>
            </a:pPr>
            <a:r>
              <a:rPr lang="en-US" sz="3599" b="1">
                <a:solidFill>
                  <a:prstClr val="white"/>
                </a:solidFill>
                <a:latin typeface="Arial"/>
                <a:cs typeface="Arial"/>
              </a:rPr>
              <a:t>Intake Structure &amp; Tunnel</a:t>
            </a:r>
            <a:endParaRPr lang="en-US" sz="1799">
              <a:solidFill>
                <a:prstClr val="white"/>
              </a:solidFill>
              <a:latin typeface="Calibri" panose="020F0502020204030204" pitchFamily="34" charset="0"/>
              <a:cs typeface="Calibri"/>
            </a:endParaRPr>
          </a:p>
        </p:txBody>
      </p:sp>
    </p:spTree>
    <p:extLst>
      <p:ext uri="{BB962C8B-B14F-4D97-AF65-F5344CB8AC3E}">
        <p14:creationId xmlns:p14="http://schemas.microsoft.com/office/powerpoint/2010/main" val="415930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0BF9B-07E4-7404-54AE-1AE0DC4BDB6A}"/>
              </a:ext>
            </a:extLst>
          </p:cNvPr>
          <p:cNvPicPr>
            <a:picLocks noChangeAspect="1"/>
          </p:cNvPicPr>
          <p:nvPr/>
        </p:nvPicPr>
        <p:blipFill>
          <a:blip r:embed="rId3"/>
          <a:stretch>
            <a:fillRect/>
          </a:stretch>
        </p:blipFill>
        <p:spPr>
          <a:xfrm>
            <a:off x="1517319" y="410262"/>
            <a:ext cx="9774882" cy="6446845"/>
          </a:xfrm>
          <a:prstGeom prst="rect">
            <a:avLst/>
          </a:prstGeom>
        </p:spPr>
      </p:pic>
      <p:sp>
        <p:nvSpPr>
          <p:cNvPr id="18" name="Slide Number Placeholder 2">
            <a:extLst>
              <a:ext uri="{FF2B5EF4-FFF2-40B4-BE49-F238E27FC236}">
                <a16:creationId xmlns:a16="http://schemas.microsoft.com/office/drawing/2014/main" id="{266CD06E-2471-475F-8F98-1069FAA0B160}"/>
              </a:ext>
            </a:extLst>
          </p:cNvPr>
          <p:cNvSpPr>
            <a:spLocks noGrp="1"/>
          </p:cNvSpPr>
          <p:nvPr>
            <p:ph type="sldNum" sz="quarter" idx="12"/>
          </p:nvPr>
        </p:nvSpPr>
        <p:spPr>
          <a:xfrm>
            <a:off x="196595" y="6333110"/>
            <a:ext cx="2859278" cy="365030"/>
          </a:xfrm>
        </p:spPr>
        <p:txBody>
          <a:bodyPr/>
          <a:lstStyle/>
          <a:p>
            <a:pPr algn="l" defTabSz="914126">
              <a:defRPr/>
            </a:pPr>
            <a:fld id="{E7276AF3-BAD3-429E-95FB-6056200389B5}" type="slidenum">
              <a:rPr lang="en-US" b="1">
                <a:solidFill>
                  <a:srgbClr val="004E98"/>
                </a:solidFill>
                <a:latin typeface="Poppins SemiBold" pitchFamily="2" charset="77"/>
                <a:cs typeface="Poppins SemiBold" pitchFamily="2" charset="77"/>
              </a:rPr>
              <a:pPr algn="l" defTabSz="914126">
                <a:defRPr/>
              </a:pPr>
              <a:t>25</a:t>
            </a:fld>
            <a:endParaRPr lang="en-US" b="1">
              <a:solidFill>
                <a:srgbClr val="004E98"/>
              </a:solidFill>
              <a:latin typeface="Poppins SemiBold" pitchFamily="2" charset="77"/>
              <a:cs typeface="Poppins SemiBold" pitchFamily="2" charset="77"/>
            </a:endParaRPr>
          </a:p>
        </p:txBody>
      </p:sp>
      <p:sp>
        <p:nvSpPr>
          <p:cNvPr id="4" name="Rectangle 3">
            <a:extLst>
              <a:ext uri="{FF2B5EF4-FFF2-40B4-BE49-F238E27FC236}">
                <a16:creationId xmlns:a16="http://schemas.microsoft.com/office/drawing/2014/main" id="{1C7F0725-019B-BB41-AF8E-750BCC4E4BBB}"/>
              </a:ext>
            </a:extLst>
          </p:cNvPr>
          <p:cNvSpPr/>
          <p:nvPr/>
        </p:nvSpPr>
        <p:spPr>
          <a:xfrm>
            <a:off x="-245601" y="-68318"/>
            <a:ext cx="12634406" cy="733054"/>
          </a:xfrm>
          <a:prstGeom prst="rect">
            <a:avLst/>
          </a:prstGeom>
          <a:solidFill>
            <a:srgbClr val="004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defRPr/>
            </a:pPr>
            <a:endParaRPr lang="en-US" sz="1799">
              <a:solidFill>
                <a:prstClr val="white"/>
              </a:solidFill>
              <a:latin typeface="Calibri" panose="020F0502020204030204"/>
            </a:endParaRPr>
          </a:p>
        </p:txBody>
      </p:sp>
      <p:sp>
        <p:nvSpPr>
          <p:cNvPr id="6" name="TextBox 5">
            <a:extLst>
              <a:ext uri="{FF2B5EF4-FFF2-40B4-BE49-F238E27FC236}">
                <a16:creationId xmlns:a16="http://schemas.microsoft.com/office/drawing/2014/main" id="{D5ADA02A-639A-0F61-2E05-115F5D251B72}"/>
              </a:ext>
            </a:extLst>
          </p:cNvPr>
          <p:cNvSpPr txBox="1">
            <a:spLocks/>
          </p:cNvSpPr>
          <p:nvPr/>
        </p:nvSpPr>
        <p:spPr>
          <a:xfrm>
            <a:off x="6799" y="-41138"/>
            <a:ext cx="6807862" cy="646163"/>
          </a:xfrm>
          <a:prstGeom prst="rect">
            <a:avLst/>
          </a:prstGeom>
          <a:noFill/>
        </p:spPr>
        <p:txBody>
          <a:bodyPr wrap="square" lIns="91416" tIns="45708" rIns="91416" bIns="45708" rtlCol="0" anchor="t">
            <a:spAutoFit/>
          </a:bodyPr>
          <a:lstStyle/>
          <a:p>
            <a:pPr defTabSz="914126" eaLnBrk="0" fontAlgn="base" hangingPunct="0">
              <a:defRPr/>
            </a:pPr>
            <a:r>
              <a:rPr lang="en-US" sz="3599" b="1">
                <a:solidFill>
                  <a:prstClr val="white"/>
                </a:solidFill>
                <a:latin typeface="Arial"/>
                <a:cs typeface="Arial"/>
              </a:rPr>
              <a:t>Discharge Structure &amp; Tunnel</a:t>
            </a:r>
            <a:endParaRPr lang="en-US" sz="1799">
              <a:solidFill>
                <a:prstClr val="white"/>
              </a:solidFill>
              <a:latin typeface="Calibri" panose="020F0502020204030204" pitchFamily="34" charset="0"/>
              <a:cs typeface="Calibri"/>
            </a:endParaRPr>
          </a:p>
        </p:txBody>
      </p:sp>
    </p:spTree>
    <p:extLst>
      <p:ext uri="{BB962C8B-B14F-4D97-AF65-F5344CB8AC3E}">
        <p14:creationId xmlns:p14="http://schemas.microsoft.com/office/powerpoint/2010/main" val="90439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9947BA-B331-879B-FB6A-A8BAF0D11E94}"/>
              </a:ext>
            </a:extLst>
          </p:cNvPr>
          <p:cNvPicPr>
            <a:picLocks noGrp="1" noChangeAspect="1"/>
          </p:cNvPicPr>
          <p:nvPr>
            <p:ph idx="1"/>
          </p:nvPr>
        </p:nvPicPr>
        <p:blipFill>
          <a:blip r:embed="rId2"/>
          <a:stretch>
            <a:fillRect/>
          </a:stretch>
        </p:blipFill>
        <p:spPr>
          <a:xfrm>
            <a:off x="642327" y="1050398"/>
            <a:ext cx="9294999" cy="5698468"/>
          </a:xfrm>
        </p:spPr>
      </p:pic>
      <p:sp>
        <p:nvSpPr>
          <p:cNvPr id="6" name="TextBox 5">
            <a:extLst>
              <a:ext uri="{FF2B5EF4-FFF2-40B4-BE49-F238E27FC236}">
                <a16:creationId xmlns:a16="http://schemas.microsoft.com/office/drawing/2014/main" id="{13FAB07A-4493-8B5A-D6F4-41F596E1C1D5}"/>
              </a:ext>
            </a:extLst>
          </p:cNvPr>
          <p:cNvSpPr txBox="1"/>
          <p:nvPr/>
        </p:nvSpPr>
        <p:spPr>
          <a:xfrm>
            <a:off x="6460393" y="1280417"/>
            <a:ext cx="3666222" cy="953731"/>
          </a:xfrm>
          <a:prstGeom prst="rect">
            <a:avLst/>
          </a:prstGeom>
          <a:noFill/>
        </p:spPr>
        <p:txBody>
          <a:bodyPr wrap="square" rtlCol="0">
            <a:spAutoFit/>
          </a:bodyPr>
          <a:lstStyle/>
          <a:p>
            <a:pPr defTabSz="914126"/>
            <a:r>
              <a:rPr lang="en-US" sz="1600">
                <a:solidFill>
                  <a:srgbClr val="00B0F0"/>
                </a:solidFill>
                <a:latin typeface="Calibri" panose="020F0502020204030204"/>
              </a:rPr>
              <a:t>500 feet long, 84” Barrel, </a:t>
            </a:r>
          </a:p>
          <a:p>
            <a:pPr defTabSz="914126"/>
            <a:r>
              <a:rPr lang="en-US" sz="1600">
                <a:solidFill>
                  <a:srgbClr val="00B0F0"/>
                </a:solidFill>
                <a:latin typeface="Calibri" panose="020F0502020204030204"/>
              </a:rPr>
              <a:t>25 Ports with Y shaped nozzles</a:t>
            </a:r>
          </a:p>
          <a:p>
            <a:pPr defTabSz="914126"/>
            <a:r>
              <a:rPr lang="en-US" sz="2398">
                <a:solidFill>
                  <a:prstClr val="black"/>
                </a:solidFill>
                <a:latin typeface="Calibri" panose="020F0502020204030204"/>
              </a:rPr>
              <a:t> </a:t>
            </a:r>
          </a:p>
        </p:txBody>
      </p:sp>
      <p:sp>
        <p:nvSpPr>
          <p:cNvPr id="7" name="TextBox 6">
            <a:extLst>
              <a:ext uri="{FF2B5EF4-FFF2-40B4-BE49-F238E27FC236}">
                <a16:creationId xmlns:a16="http://schemas.microsoft.com/office/drawing/2014/main" id="{90388C14-6ECF-8BA9-3DDE-6835BF8D7CFD}"/>
              </a:ext>
            </a:extLst>
          </p:cNvPr>
          <p:cNvSpPr txBox="1"/>
          <p:nvPr/>
        </p:nvSpPr>
        <p:spPr>
          <a:xfrm>
            <a:off x="802418" y="3647155"/>
            <a:ext cx="5657976" cy="338466"/>
          </a:xfrm>
          <a:prstGeom prst="rect">
            <a:avLst/>
          </a:prstGeom>
          <a:noFill/>
        </p:spPr>
        <p:txBody>
          <a:bodyPr wrap="square" rtlCol="0">
            <a:spAutoFit/>
          </a:bodyPr>
          <a:lstStyle/>
          <a:p>
            <a:pPr defTabSz="914126"/>
            <a:r>
              <a:rPr lang="en-US" sz="1600">
                <a:solidFill>
                  <a:srgbClr val="00B0F0"/>
                </a:solidFill>
                <a:latin typeface="Calibri" panose="020F0502020204030204"/>
              </a:rPr>
              <a:t>Approximately 11’ 6” off bottom and 25’ 6” from surface (MLLW)</a:t>
            </a:r>
          </a:p>
        </p:txBody>
      </p:sp>
      <p:pic>
        <p:nvPicPr>
          <p:cNvPr id="9" name="Picture 8">
            <a:extLst>
              <a:ext uri="{FF2B5EF4-FFF2-40B4-BE49-F238E27FC236}">
                <a16:creationId xmlns:a16="http://schemas.microsoft.com/office/drawing/2014/main" id="{FAB9F896-612A-4C6A-99C5-179D0C4D11F4}"/>
              </a:ext>
            </a:extLst>
          </p:cNvPr>
          <p:cNvPicPr>
            <a:picLocks noChangeAspect="1"/>
          </p:cNvPicPr>
          <p:nvPr/>
        </p:nvPicPr>
        <p:blipFill>
          <a:blip r:embed="rId3"/>
          <a:stretch>
            <a:fillRect/>
          </a:stretch>
        </p:blipFill>
        <p:spPr>
          <a:xfrm>
            <a:off x="7039563" y="2774022"/>
            <a:ext cx="3712816" cy="3046412"/>
          </a:xfrm>
          <a:prstGeom prst="rect">
            <a:avLst/>
          </a:prstGeom>
        </p:spPr>
      </p:pic>
      <mc:AlternateContent xmlns:mc="http://schemas.openxmlformats.org/markup-compatibility/2006" xmlns:p14="http://schemas.microsoft.com/office/powerpoint/2010/main">
        <mc:Choice Requires="p14">
          <p:contentPart p14:bwMode="auto" r:id="rId4">
            <p14:nvContentPartPr>
              <p14:cNvPr id="52" name="Ink 51">
                <a:extLst>
                  <a:ext uri="{FF2B5EF4-FFF2-40B4-BE49-F238E27FC236}">
                    <a16:creationId xmlns:a16="http://schemas.microsoft.com/office/drawing/2014/main" id="{C0B6D7E9-6963-4E4C-3256-CBC8D276E6D0}"/>
                  </a:ext>
                </a:extLst>
              </p14:cNvPr>
              <p14:cNvContentPartPr/>
              <p14:nvPr/>
            </p14:nvContentPartPr>
            <p14:xfrm>
              <a:off x="6992888" y="2880432"/>
              <a:ext cx="720" cy="2697154"/>
            </p14:xfrm>
          </p:contentPart>
        </mc:Choice>
        <mc:Fallback xmlns="">
          <p:pic>
            <p:nvPicPr>
              <p:cNvPr id="52" name="Ink 51">
                <a:extLst>
                  <a:ext uri="{FF2B5EF4-FFF2-40B4-BE49-F238E27FC236}">
                    <a16:creationId xmlns:a16="http://schemas.microsoft.com/office/drawing/2014/main" id="{C0B6D7E9-6963-4E4C-3256-CBC8D276E6D0}"/>
                  </a:ext>
                </a:extLst>
              </p:cNvPr>
              <p:cNvPicPr/>
              <p:nvPr/>
            </p:nvPicPr>
            <p:blipFill>
              <a:blip r:embed="rId5"/>
              <a:stretch>
                <a:fillRect/>
              </a:stretch>
            </p:blipFill>
            <p:spPr>
              <a:xfrm>
                <a:off x="6974888" y="2871437"/>
                <a:ext cx="36000" cy="271478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4" name="Ink 53">
                <a:extLst>
                  <a:ext uri="{FF2B5EF4-FFF2-40B4-BE49-F238E27FC236}">
                    <a16:creationId xmlns:a16="http://schemas.microsoft.com/office/drawing/2014/main" id="{B78EA5CF-05A2-FA4A-438F-D66B9A52A2F8}"/>
                  </a:ext>
                </a:extLst>
              </p14:cNvPr>
              <p14:cNvContentPartPr/>
              <p14:nvPr/>
            </p14:nvContentPartPr>
            <p14:xfrm>
              <a:off x="6983892" y="5521814"/>
              <a:ext cx="4085312" cy="36700"/>
            </p14:xfrm>
          </p:contentPart>
        </mc:Choice>
        <mc:Fallback xmlns="">
          <p:pic>
            <p:nvPicPr>
              <p:cNvPr id="54" name="Ink 53">
                <a:extLst>
                  <a:ext uri="{FF2B5EF4-FFF2-40B4-BE49-F238E27FC236}">
                    <a16:creationId xmlns:a16="http://schemas.microsoft.com/office/drawing/2014/main" id="{B78EA5CF-05A2-FA4A-438F-D66B9A52A2F8}"/>
                  </a:ext>
                </a:extLst>
              </p:cNvPr>
              <p:cNvPicPr/>
              <p:nvPr/>
            </p:nvPicPr>
            <p:blipFill>
              <a:blip r:embed="rId7"/>
              <a:stretch>
                <a:fillRect/>
              </a:stretch>
            </p:blipFill>
            <p:spPr>
              <a:xfrm>
                <a:off x="6974897" y="5512819"/>
                <a:ext cx="4102943" cy="5433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6" name="Ink 55">
                <a:extLst>
                  <a:ext uri="{FF2B5EF4-FFF2-40B4-BE49-F238E27FC236}">
                    <a16:creationId xmlns:a16="http://schemas.microsoft.com/office/drawing/2014/main" id="{78DA5EA6-9DF4-C543-EB60-C2E0ACDF643C}"/>
                  </a:ext>
                </a:extLst>
              </p14:cNvPr>
              <p14:cNvContentPartPr/>
              <p14:nvPr/>
            </p14:nvContentPartPr>
            <p14:xfrm>
              <a:off x="11014152" y="2789038"/>
              <a:ext cx="55052" cy="2733136"/>
            </p14:xfrm>
          </p:contentPart>
        </mc:Choice>
        <mc:Fallback xmlns="">
          <p:pic>
            <p:nvPicPr>
              <p:cNvPr id="56" name="Ink 55">
                <a:extLst>
                  <a:ext uri="{FF2B5EF4-FFF2-40B4-BE49-F238E27FC236}">
                    <a16:creationId xmlns:a16="http://schemas.microsoft.com/office/drawing/2014/main" id="{78DA5EA6-9DF4-C543-EB60-C2E0ACDF643C}"/>
                  </a:ext>
                </a:extLst>
              </p:cNvPr>
              <p:cNvPicPr/>
              <p:nvPr/>
            </p:nvPicPr>
            <p:blipFill>
              <a:blip r:embed="rId9"/>
              <a:stretch>
                <a:fillRect/>
              </a:stretch>
            </p:blipFill>
            <p:spPr>
              <a:xfrm>
                <a:off x="11005157" y="2780043"/>
                <a:ext cx="72683" cy="27507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8" name="Ink 57">
                <a:extLst>
                  <a:ext uri="{FF2B5EF4-FFF2-40B4-BE49-F238E27FC236}">
                    <a16:creationId xmlns:a16="http://schemas.microsoft.com/office/drawing/2014/main" id="{EDFADFF3-781B-5B70-60C5-0AC9F3C2DC65}"/>
                  </a:ext>
                </a:extLst>
              </p14:cNvPr>
              <p14:cNvContentPartPr/>
              <p14:nvPr/>
            </p14:nvContentPartPr>
            <p14:xfrm>
              <a:off x="6982095" y="2788678"/>
              <a:ext cx="4032419" cy="720"/>
            </p14:xfrm>
          </p:contentPart>
        </mc:Choice>
        <mc:Fallback xmlns="">
          <p:pic>
            <p:nvPicPr>
              <p:cNvPr id="58" name="Ink 57">
                <a:extLst>
                  <a:ext uri="{FF2B5EF4-FFF2-40B4-BE49-F238E27FC236}">
                    <a16:creationId xmlns:a16="http://schemas.microsoft.com/office/drawing/2014/main" id="{EDFADFF3-781B-5B70-60C5-0AC9F3C2DC65}"/>
                  </a:ext>
                </a:extLst>
              </p:cNvPr>
              <p:cNvPicPr/>
              <p:nvPr/>
            </p:nvPicPr>
            <p:blipFill>
              <a:blip r:embed="rId11"/>
              <a:stretch>
                <a:fillRect/>
              </a:stretch>
            </p:blipFill>
            <p:spPr>
              <a:xfrm>
                <a:off x="6973100" y="2770678"/>
                <a:ext cx="405005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2" name="Ink 61">
                <a:extLst>
                  <a:ext uri="{FF2B5EF4-FFF2-40B4-BE49-F238E27FC236}">
                    <a16:creationId xmlns:a16="http://schemas.microsoft.com/office/drawing/2014/main" id="{83A72F56-BDF1-EC47-7F67-A2AF967B58BE}"/>
                  </a:ext>
                </a:extLst>
              </p14:cNvPr>
              <p14:cNvContentPartPr/>
              <p14:nvPr/>
            </p14:nvContentPartPr>
            <p14:xfrm>
              <a:off x="6982814" y="2789039"/>
              <a:ext cx="19430" cy="71962"/>
            </p14:xfrm>
          </p:contentPart>
        </mc:Choice>
        <mc:Fallback xmlns="">
          <p:pic>
            <p:nvPicPr>
              <p:cNvPr id="62" name="Ink 61">
                <a:extLst>
                  <a:ext uri="{FF2B5EF4-FFF2-40B4-BE49-F238E27FC236}">
                    <a16:creationId xmlns:a16="http://schemas.microsoft.com/office/drawing/2014/main" id="{83A72F56-BDF1-EC47-7F67-A2AF967B58BE}"/>
                  </a:ext>
                </a:extLst>
              </p:cNvPr>
              <p:cNvPicPr/>
              <p:nvPr/>
            </p:nvPicPr>
            <p:blipFill>
              <a:blip r:embed="rId13"/>
              <a:stretch>
                <a:fillRect/>
              </a:stretch>
            </p:blipFill>
            <p:spPr>
              <a:xfrm>
                <a:off x="6973819" y="2780044"/>
                <a:ext cx="37061" cy="89593"/>
              </a:xfrm>
              <a:prstGeom prst="rect">
                <a:avLst/>
              </a:prstGeom>
            </p:spPr>
          </p:pic>
        </mc:Fallback>
      </mc:AlternateContent>
      <p:sp>
        <p:nvSpPr>
          <p:cNvPr id="3" name="TextBox 2">
            <a:extLst>
              <a:ext uri="{FF2B5EF4-FFF2-40B4-BE49-F238E27FC236}">
                <a16:creationId xmlns:a16="http://schemas.microsoft.com/office/drawing/2014/main" id="{E4D76C4C-C0BE-CC93-644B-67E2E276894C}"/>
              </a:ext>
            </a:extLst>
          </p:cNvPr>
          <p:cNvSpPr txBox="1"/>
          <p:nvPr/>
        </p:nvSpPr>
        <p:spPr>
          <a:xfrm>
            <a:off x="802417" y="796172"/>
            <a:ext cx="8450754" cy="369236"/>
          </a:xfrm>
          <a:prstGeom prst="rect">
            <a:avLst/>
          </a:prstGeom>
          <a:noFill/>
        </p:spPr>
        <p:txBody>
          <a:bodyPr wrap="none" rtlCol="0">
            <a:spAutoFit/>
          </a:bodyPr>
          <a:lstStyle/>
          <a:p>
            <a:pPr defTabSz="914126"/>
            <a:r>
              <a:rPr lang="en-US" sz="1799">
                <a:solidFill>
                  <a:srgbClr val="2C2A26"/>
                </a:solidFill>
                <a:latin typeface="Roboto" panose="02000000000000000000" pitchFamily="2" charset="0"/>
                <a:ea typeface="Roboto" panose="02000000000000000000" pitchFamily="2" charset="0"/>
              </a:rPr>
              <a:t>Designed for max dispersion with effluent discharge characteristics – 191.2 </a:t>
            </a:r>
            <a:r>
              <a:rPr lang="en-US" sz="1799" err="1">
                <a:solidFill>
                  <a:srgbClr val="2C2A26"/>
                </a:solidFill>
                <a:latin typeface="Roboto" panose="02000000000000000000" pitchFamily="2" charset="0"/>
                <a:ea typeface="Roboto" panose="02000000000000000000" pitchFamily="2" charset="0"/>
              </a:rPr>
              <a:t>mgd</a:t>
            </a:r>
            <a:endParaRPr lang="en-US" sz="1799">
              <a:solidFill>
                <a:prstClr val="black"/>
              </a:solidFill>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AB60514B-014B-DE0B-1891-2107ED7CF2F9}"/>
              </a:ext>
            </a:extLst>
          </p:cNvPr>
          <p:cNvSpPr/>
          <p:nvPr/>
        </p:nvSpPr>
        <p:spPr>
          <a:xfrm>
            <a:off x="-245601" y="-68318"/>
            <a:ext cx="12634406" cy="733054"/>
          </a:xfrm>
          <a:prstGeom prst="rect">
            <a:avLst/>
          </a:prstGeom>
          <a:solidFill>
            <a:srgbClr val="004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defRPr/>
            </a:pPr>
            <a:endParaRPr lang="en-US" sz="1799">
              <a:solidFill>
                <a:prstClr val="white"/>
              </a:solidFill>
              <a:latin typeface="Calibri" panose="020F0502020204030204"/>
            </a:endParaRPr>
          </a:p>
        </p:txBody>
      </p:sp>
      <p:sp>
        <p:nvSpPr>
          <p:cNvPr id="12" name="TextBox 11">
            <a:extLst>
              <a:ext uri="{FF2B5EF4-FFF2-40B4-BE49-F238E27FC236}">
                <a16:creationId xmlns:a16="http://schemas.microsoft.com/office/drawing/2014/main" id="{BAC6B63A-C4C6-1AFD-20FF-FC4693B10B47}"/>
              </a:ext>
            </a:extLst>
          </p:cNvPr>
          <p:cNvSpPr txBox="1">
            <a:spLocks/>
          </p:cNvSpPr>
          <p:nvPr/>
        </p:nvSpPr>
        <p:spPr>
          <a:xfrm>
            <a:off x="6799" y="-41138"/>
            <a:ext cx="6807862" cy="646163"/>
          </a:xfrm>
          <a:prstGeom prst="rect">
            <a:avLst/>
          </a:prstGeom>
          <a:noFill/>
        </p:spPr>
        <p:txBody>
          <a:bodyPr wrap="square" lIns="91416" tIns="45708" rIns="91416" bIns="45708" rtlCol="0" anchor="t">
            <a:spAutoFit/>
          </a:bodyPr>
          <a:lstStyle/>
          <a:p>
            <a:pPr defTabSz="914126" eaLnBrk="0" fontAlgn="base" hangingPunct="0">
              <a:defRPr/>
            </a:pPr>
            <a:r>
              <a:rPr lang="en-US" sz="3599" b="1">
                <a:solidFill>
                  <a:prstClr val="white"/>
                </a:solidFill>
                <a:latin typeface="Arial"/>
                <a:cs typeface="Arial"/>
              </a:rPr>
              <a:t>Diffuser Detail</a:t>
            </a:r>
            <a:endParaRPr lang="en-US" sz="1799">
              <a:solidFill>
                <a:prstClr val="white"/>
              </a:solidFill>
              <a:latin typeface="Calibri" panose="020F0502020204030204" pitchFamily="34" charset="0"/>
              <a:cs typeface="Calibri"/>
            </a:endParaRPr>
          </a:p>
        </p:txBody>
      </p:sp>
    </p:spTree>
    <p:extLst>
      <p:ext uri="{BB962C8B-B14F-4D97-AF65-F5344CB8AC3E}">
        <p14:creationId xmlns:p14="http://schemas.microsoft.com/office/powerpoint/2010/main" val="227978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28A0092B-C50C-407E-A947-70E740481C1C}">
                <a14:useLocalDpi xmlns:a14="http://schemas.microsoft.com/office/drawing/2010/main" val="0"/>
              </a:ext>
            </a:extLst>
          </a:blip>
          <a:srcRect/>
          <a:stretch/>
        </p:blipFill>
        <p:spPr>
          <a:xfrm>
            <a:off x="-1" y="893"/>
            <a:ext cx="12185778" cy="6854500"/>
          </a:xfrm>
          <a:prstGeom prst="rect">
            <a:avLst/>
          </a:prstGeom>
        </p:spPr>
      </p:pic>
      <p:sp>
        <p:nvSpPr>
          <p:cNvPr id="3" name="Object 2"/>
          <p:cNvSpPr/>
          <p:nvPr/>
        </p:nvSpPr>
        <p:spPr>
          <a:xfrm>
            <a:off x="-4760" y="1256064"/>
            <a:ext cx="12195298" cy="959600"/>
          </a:xfrm>
          <a:prstGeom prst="rect">
            <a:avLst/>
          </a:prstGeom>
          <a:noFill/>
        </p:spPr>
        <p:txBody>
          <a:bodyPr wrap="square" lIns="0" tIns="0" rIns="0" bIns="0" rtlCol="0" anchor="t"/>
          <a:lstStyle/>
          <a:p>
            <a:pPr algn="ctr" defTabSz="914126">
              <a:lnSpc>
                <a:spcPts val="7558"/>
              </a:lnSpc>
              <a:spcBef>
                <a:spcPts val="944"/>
              </a:spcBef>
            </a:pPr>
            <a:r>
              <a:rPr lang="en-US" sz="6561" b="1">
                <a:solidFill>
                  <a:srgbClr val="FFFFFF"/>
                </a:solidFill>
                <a:latin typeface="Arial" pitchFamily="34" charset="0"/>
                <a:ea typeface="Arial" pitchFamily="34" charset="-122"/>
                <a:cs typeface="Arial" pitchFamily="34" charset="-120"/>
              </a:rPr>
              <a:t>Thank you</a:t>
            </a:r>
            <a:endParaRPr lang="en-US" sz="1799">
              <a:solidFill>
                <a:prstClr val="black"/>
              </a:solidFill>
              <a:latin typeface="Aptos" panose="02110004020202020204"/>
            </a:endParaRPr>
          </a:p>
        </p:txBody>
      </p:sp>
      <p:pic>
        <p:nvPicPr>
          <p:cNvPr id="4" name="Object 3" descr="preencoded.png"/>
          <p:cNvPicPr>
            <a:picLocks noChangeAspect="1"/>
          </p:cNvPicPr>
          <p:nvPr/>
        </p:nvPicPr>
        <p:blipFill>
          <a:blip r:embed="rId4"/>
          <a:srcRect/>
          <a:stretch/>
        </p:blipFill>
        <p:spPr>
          <a:xfrm>
            <a:off x="4742590" y="2780625"/>
            <a:ext cx="2700640" cy="765181"/>
          </a:xfrm>
          <a:prstGeom prst="rect">
            <a:avLst/>
          </a:prstGeom>
        </p:spPr>
      </p:pic>
      <p:pic>
        <p:nvPicPr>
          <p:cNvPr id="5" name="Object 4" descr="preencoded.png"/>
          <p:cNvPicPr>
            <a:picLocks noChangeAspect="1"/>
          </p:cNvPicPr>
          <p:nvPr/>
        </p:nvPicPr>
        <p:blipFill>
          <a:blip r:embed="rId5"/>
          <a:srcRect/>
          <a:stretch/>
        </p:blipFill>
        <p:spPr>
          <a:xfrm>
            <a:off x="5219341" y="4307418"/>
            <a:ext cx="1747139" cy="46910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3AD4-0184-FA7D-54C0-4791812EF2F8}"/>
              </a:ext>
            </a:extLst>
          </p:cNvPr>
          <p:cNvSpPr>
            <a:spLocks noGrp="1"/>
          </p:cNvSpPr>
          <p:nvPr>
            <p:ph type="title"/>
          </p:nvPr>
        </p:nvSpPr>
        <p:spPr/>
        <p:txBody>
          <a:bodyPr/>
          <a:lstStyle/>
          <a:p>
            <a:r>
              <a:rPr lang="en-US"/>
              <a:t>Lease Status and Delivery Approach</a:t>
            </a:r>
          </a:p>
        </p:txBody>
      </p:sp>
    </p:spTree>
    <p:extLst>
      <p:ext uri="{BB962C8B-B14F-4D97-AF65-F5344CB8AC3E}">
        <p14:creationId xmlns:p14="http://schemas.microsoft.com/office/powerpoint/2010/main" val="327509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93C-9118-0724-4F30-B5EB39E8CF21}"/>
              </a:ext>
            </a:extLst>
          </p:cNvPr>
          <p:cNvSpPr>
            <a:spLocks noGrp="1"/>
          </p:cNvSpPr>
          <p:nvPr>
            <p:ph type="title"/>
          </p:nvPr>
        </p:nvSpPr>
        <p:spPr/>
        <p:txBody>
          <a:bodyPr/>
          <a:lstStyle/>
          <a:p>
            <a:r>
              <a:rPr lang="en-US"/>
              <a:t>Harbor Island | Lease Agreement Port of Corpus Christi</a:t>
            </a:r>
          </a:p>
        </p:txBody>
      </p:sp>
      <p:sp>
        <p:nvSpPr>
          <p:cNvPr id="3" name="Content Placeholder 2">
            <a:extLst>
              <a:ext uri="{FF2B5EF4-FFF2-40B4-BE49-F238E27FC236}">
                <a16:creationId xmlns:a16="http://schemas.microsoft.com/office/drawing/2014/main" id="{E3D175B6-60AD-F4A9-53A7-5729457F6CB8}"/>
              </a:ext>
            </a:extLst>
          </p:cNvPr>
          <p:cNvSpPr>
            <a:spLocks noGrp="1"/>
          </p:cNvSpPr>
          <p:nvPr>
            <p:ph idx="1"/>
          </p:nvPr>
        </p:nvSpPr>
        <p:spPr>
          <a:xfrm>
            <a:off x="609442" y="1249797"/>
            <a:ext cx="6668814" cy="4873912"/>
          </a:xfrm>
        </p:spPr>
        <p:txBody>
          <a:bodyPr vert="horz" lIns="91440" tIns="45720" rIns="91440" bIns="45720" rtlCol="0" anchor="t">
            <a:noAutofit/>
          </a:bodyPr>
          <a:lstStyle/>
          <a:p>
            <a:pPr marL="342900" indent="-342900">
              <a:buFont typeface="Arial" panose="020B0604020202020204" pitchFamily="34" charset="0"/>
              <a:buChar char="•"/>
            </a:pPr>
            <a:r>
              <a:rPr lang="en-US" sz="2400">
                <a:latin typeface="Roboto"/>
                <a:ea typeface="Roboto"/>
                <a:cs typeface="Roboto"/>
              </a:rPr>
              <a:t>30 acres of Port-owned land on Harbor Island</a:t>
            </a:r>
          </a:p>
          <a:p>
            <a:pPr marL="342900" indent="-342900">
              <a:buFont typeface="Arial" panose="020B0604020202020204" pitchFamily="34" charset="0"/>
              <a:buChar char="•"/>
            </a:pPr>
            <a:r>
              <a:rPr lang="en-US" sz="2400">
                <a:latin typeface="Roboto"/>
                <a:ea typeface="Roboto"/>
                <a:cs typeface="Roboto"/>
              </a:rPr>
              <a:t>50-year agreement plus 25-year extension option</a:t>
            </a:r>
          </a:p>
          <a:p>
            <a:pPr marL="342900" indent="-342900">
              <a:buFont typeface="Arial" panose="020B0604020202020204" pitchFamily="34" charset="0"/>
              <a:buChar char="•"/>
            </a:pPr>
            <a:r>
              <a:rPr lang="en-US" sz="2400">
                <a:latin typeface="Roboto"/>
                <a:ea typeface="Roboto"/>
                <a:cs typeface="Roboto"/>
              </a:rPr>
              <a:t>Right to build and operate seawater desalination plant and supporting infrastructure</a:t>
            </a:r>
          </a:p>
          <a:p>
            <a:pPr marL="342900" indent="-342900">
              <a:buFont typeface="Arial" panose="020B0604020202020204" pitchFamily="34" charset="0"/>
              <a:buChar char="•"/>
            </a:pPr>
            <a:r>
              <a:rPr lang="en-US" sz="2400">
                <a:latin typeface="Roboto"/>
                <a:ea typeface="Roboto"/>
                <a:cs typeface="Roboto"/>
              </a:rPr>
              <a:t>Product water pipeline easement rights </a:t>
            </a:r>
          </a:p>
          <a:p>
            <a:pPr marL="342900" indent="-342900">
              <a:buFont typeface="Arial" panose="020B0604020202020204" pitchFamily="34" charset="0"/>
              <a:buChar char="•"/>
            </a:pPr>
            <a:r>
              <a:rPr lang="en-US" sz="2400">
                <a:latin typeface="Roboto"/>
                <a:ea typeface="Roboto"/>
                <a:cs typeface="Roboto"/>
              </a:rPr>
              <a:t>All improvements on leased property are owned by NRA</a:t>
            </a:r>
          </a:p>
          <a:p>
            <a:pPr marL="342900" indent="-342900">
              <a:buFont typeface="Arial" panose="020B0604020202020204" pitchFamily="34" charset="0"/>
              <a:buChar char="•"/>
            </a:pPr>
            <a:r>
              <a:rPr lang="en-US" sz="2400">
                <a:latin typeface="Roboto"/>
                <a:ea typeface="Roboto"/>
                <a:cs typeface="Roboto"/>
              </a:rPr>
              <a:t>Port responsible for facility permits and Water Rights, to be conveyed to NRA through lease</a:t>
            </a:r>
          </a:p>
          <a:p>
            <a:endParaRPr lang="en-US"/>
          </a:p>
        </p:txBody>
      </p:sp>
      <p:sp>
        <p:nvSpPr>
          <p:cNvPr id="4" name="Slide Number Placeholder 3">
            <a:extLst>
              <a:ext uri="{FF2B5EF4-FFF2-40B4-BE49-F238E27FC236}">
                <a16:creationId xmlns:a16="http://schemas.microsoft.com/office/drawing/2014/main" id="{ED4FD130-F059-299C-D1D3-928C635961B0}"/>
              </a:ext>
            </a:extLst>
          </p:cNvPr>
          <p:cNvSpPr>
            <a:spLocks noGrp="1"/>
          </p:cNvSpPr>
          <p:nvPr>
            <p:ph type="sldNum" sz="quarter" idx="16"/>
          </p:nvPr>
        </p:nvSpPr>
        <p:spPr/>
        <p:txBody>
          <a:bodyPr/>
          <a:lstStyle/>
          <a:p>
            <a:fld id="{5F6EEA8A-7DD5-4B47-82F9-2617BF385EBD}" type="slidenum">
              <a:rPr lang="en-US" smtClean="0"/>
              <a:pPr/>
              <a:t>29</a:t>
            </a:fld>
            <a:endParaRPr lang="en-US"/>
          </a:p>
        </p:txBody>
      </p:sp>
      <p:pic>
        <p:nvPicPr>
          <p:cNvPr id="5" name="Picture 4">
            <a:extLst>
              <a:ext uri="{FF2B5EF4-FFF2-40B4-BE49-F238E27FC236}">
                <a16:creationId xmlns:a16="http://schemas.microsoft.com/office/drawing/2014/main" id="{370E0E9C-F9EF-E7A4-3412-DFEE75FAB3D7}"/>
              </a:ext>
            </a:extLst>
          </p:cNvPr>
          <p:cNvPicPr>
            <a:picLocks noChangeAspect="1"/>
          </p:cNvPicPr>
          <p:nvPr/>
        </p:nvPicPr>
        <p:blipFill rotWithShape="1">
          <a:blip r:embed="rId2"/>
          <a:srcRect r="8937"/>
          <a:stretch/>
        </p:blipFill>
        <p:spPr>
          <a:xfrm>
            <a:off x="7087298" y="1722581"/>
            <a:ext cx="4901502" cy="3588327"/>
          </a:xfrm>
          <a:prstGeom prst="rect">
            <a:avLst/>
          </a:prstGeom>
        </p:spPr>
      </p:pic>
    </p:spTree>
    <p:extLst>
      <p:ext uri="{BB962C8B-B14F-4D97-AF65-F5344CB8AC3E}">
        <p14:creationId xmlns:p14="http://schemas.microsoft.com/office/powerpoint/2010/main" val="93800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78F2-7EE0-AD63-1EFB-25AA7A75353C}"/>
              </a:ext>
            </a:extLst>
          </p:cNvPr>
          <p:cNvSpPr>
            <a:spLocks noGrp="1"/>
          </p:cNvSpPr>
          <p:nvPr>
            <p:ph type="title"/>
          </p:nvPr>
        </p:nvSpPr>
        <p:spPr/>
        <p:txBody>
          <a:bodyPr/>
          <a:lstStyle/>
          <a:p>
            <a:r>
              <a:rPr lang="en-US"/>
              <a:t>Harbor Island | Project Overview - Private Partner </a:t>
            </a:r>
          </a:p>
        </p:txBody>
      </p:sp>
      <p:sp>
        <p:nvSpPr>
          <p:cNvPr id="3" name="Content Placeholder 2">
            <a:extLst>
              <a:ext uri="{FF2B5EF4-FFF2-40B4-BE49-F238E27FC236}">
                <a16:creationId xmlns:a16="http://schemas.microsoft.com/office/drawing/2014/main" id="{275FF4CB-0552-4C45-4BE4-F61D06CFE70A}"/>
              </a:ext>
            </a:extLst>
          </p:cNvPr>
          <p:cNvSpPr>
            <a:spLocks noGrp="1"/>
          </p:cNvSpPr>
          <p:nvPr>
            <p:ph idx="1"/>
          </p:nvPr>
        </p:nvSpPr>
        <p:spPr>
          <a:xfrm>
            <a:off x="609442" y="1277063"/>
            <a:ext cx="5329022" cy="4358406"/>
          </a:xfrm>
        </p:spPr>
        <p:txBody>
          <a:bodyPr/>
          <a:lstStyle/>
          <a:p>
            <a:r>
              <a:rPr lang="en-US" sz="3200" b="1" dirty="0">
                <a:solidFill>
                  <a:srgbClr val="004A98"/>
                </a:solidFill>
              </a:rPr>
              <a:t>Plant</a:t>
            </a:r>
          </a:p>
          <a:p>
            <a:r>
              <a:rPr lang="en-US" dirty="0"/>
              <a:t>Phase 1: 100 MGD reverse osmosis seawater desalination treatment plant located on Harbor Island, to include:</a:t>
            </a:r>
          </a:p>
          <a:p>
            <a:pPr marL="342900" indent="-342900">
              <a:buFont typeface="Arial" panose="020B0604020202020204" pitchFamily="34" charset="0"/>
              <a:buChar char="•"/>
            </a:pPr>
            <a:r>
              <a:rPr lang="en-US" dirty="0"/>
              <a:t>Offshore marine works (seawater intake and brine discharge facilities)</a:t>
            </a:r>
          </a:p>
          <a:p>
            <a:pPr marL="342900" indent="-342900">
              <a:buFont typeface="Arial" panose="020B0604020202020204" pitchFamily="34" charset="0"/>
              <a:buChar char="•"/>
            </a:pPr>
            <a:r>
              <a:rPr lang="en-US" dirty="0"/>
              <a:t>Electrical distribution to Harbor Island and onsite power facilities</a:t>
            </a:r>
          </a:p>
          <a:p>
            <a:endParaRPr lang="en-US" dirty="0"/>
          </a:p>
        </p:txBody>
      </p:sp>
      <p:sp>
        <p:nvSpPr>
          <p:cNvPr id="4" name="Slide Number Placeholder 3">
            <a:extLst>
              <a:ext uri="{FF2B5EF4-FFF2-40B4-BE49-F238E27FC236}">
                <a16:creationId xmlns:a16="http://schemas.microsoft.com/office/drawing/2014/main" id="{638B0321-40CD-8A05-3146-7A54FE3CCDA0}"/>
              </a:ext>
            </a:extLst>
          </p:cNvPr>
          <p:cNvSpPr>
            <a:spLocks noGrp="1"/>
          </p:cNvSpPr>
          <p:nvPr>
            <p:ph type="sldNum" sz="quarter" idx="16"/>
          </p:nvPr>
        </p:nvSpPr>
        <p:spPr/>
        <p:txBody>
          <a:bodyPr/>
          <a:lstStyle/>
          <a:p>
            <a:fld id="{5F6EEA8A-7DD5-4B47-82F9-2617BF385EBD}" type="slidenum">
              <a:rPr lang="en-US" smtClean="0"/>
              <a:pPr/>
              <a:t>3</a:t>
            </a:fld>
            <a:endParaRPr lang="en-US"/>
          </a:p>
        </p:txBody>
      </p:sp>
      <p:pic>
        <p:nvPicPr>
          <p:cNvPr id="6" name="Picture 5">
            <a:extLst>
              <a:ext uri="{FF2B5EF4-FFF2-40B4-BE49-F238E27FC236}">
                <a16:creationId xmlns:a16="http://schemas.microsoft.com/office/drawing/2014/main" id="{F0614711-6788-459E-938A-634F0C4088FD}"/>
              </a:ext>
            </a:extLst>
          </p:cNvPr>
          <p:cNvPicPr>
            <a:picLocks noChangeAspect="1"/>
          </p:cNvPicPr>
          <p:nvPr/>
        </p:nvPicPr>
        <p:blipFill>
          <a:blip r:embed="rId2"/>
          <a:stretch>
            <a:fillRect/>
          </a:stretch>
        </p:blipFill>
        <p:spPr>
          <a:xfrm>
            <a:off x="6089333" y="1297717"/>
            <a:ext cx="6076950" cy="4419600"/>
          </a:xfrm>
          <a:prstGeom prst="rect">
            <a:avLst/>
          </a:prstGeom>
        </p:spPr>
      </p:pic>
    </p:spTree>
    <p:extLst>
      <p:ext uri="{BB962C8B-B14F-4D97-AF65-F5344CB8AC3E}">
        <p14:creationId xmlns:p14="http://schemas.microsoft.com/office/powerpoint/2010/main" val="2071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538E-3957-8A03-DD8C-1BFB2D59A969}"/>
              </a:ext>
            </a:extLst>
          </p:cNvPr>
          <p:cNvSpPr>
            <a:spLocks noGrp="1"/>
          </p:cNvSpPr>
          <p:nvPr>
            <p:ph type="title"/>
          </p:nvPr>
        </p:nvSpPr>
        <p:spPr/>
        <p:txBody>
          <a:bodyPr/>
          <a:lstStyle/>
          <a:p>
            <a:r>
              <a:rPr lang="en-US"/>
              <a:t>Harbor Island | Collaborative Delivery Approach </a:t>
            </a:r>
          </a:p>
        </p:txBody>
      </p:sp>
      <p:sp>
        <p:nvSpPr>
          <p:cNvPr id="3" name="Content Placeholder 2">
            <a:extLst>
              <a:ext uri="{FF2B5EF4-FFF2-40B4-BE49-F238E27FC236}">
                <a16:creationId xmlns:a16="http://schemas.microsoft.com/office/drawing/2014/main" id="{AA9A5086-0987-D71E-DAF6-3B052CC59535}"/>
              </a:ext>
            </a:extLst>
          </p:cNvPr>
          <p:cNvSpPr>
            <a:spLocks noGrp="1"/>
          </p:cNvSpPr>
          <p:nvPr>
            <p:ph idx="1"/>
          </p:nvPr>
        </p:nvSpPr>
        <p:spPr>
          <a:xfrm>
            <a:off x="507841" y="1208990"/>
            <a:ext cx="10959785" cy="4358406"/>
          </a:xfrm>
        </p:spPr>
        <p:txBody>
          <a:bodyPr/>
          <a:lstStyle/>
          <a:p>
            <a:r>
              <a:rPr lang="en-US" b="1">
                <a:solidFill>
                  <a:srgbClr val="1799D6"/>
                </a:solidFill>
              </a:rPr>
              <a:t>Public Private Partnership (P3) Project delivery method:</a:t>
            </a:r>
            <a:r>
              <a:rPr lang="en-US">
                <a:solidFill>
                  <a:srgbClr val="1799D6"/>
                </a:solidFill>
              </a:rPr>
              <a:t> Design, Build, Finance, Operate, Maintain (DBFOM) and Transfer of a 100 MGD Seawater Desalination Plant and associated infrastructure</a:t>
            </a:r>
          </a:p>
          <a:p>
            <a:pPr marL="342900" indent="-342900">
              <a:buFont typeface="Arial" panose="020B0604020202020204" pitchFamily="34" charset="0"/>
              <a:buChar char="•"/>
            </a:pPr>
            <a:r>
              <a:rPr lang="en-US"/>
              <a:t>Performance based, 30-year take-or-pay water purchase agreement between P3 partner and NRA  </a:t>
            </a:r>
          </a:p>
          <a:p>
            <a:pPr marL="342900" indent="-342900">
              <a:buFont typeface="Arial" panose="020B0604020202020204" pitchFamily="34" charset="0"/>
              <a:buChar char="•"/>
            </a:pPr>
            <a:r>
              <a:rPr lang="en-US"/>
              <a:t>Delivery point* is terminus of 6-mile product water delivery pipeline in Aransas Pass</a:t>
            </a:r>
          </a:p>
          <a:p>
            <a:endParaRPr lang="en-US"/>
          </a:p>
        </p:txBody>
      </p:sp>
      <p:sp>
        <p:nvSpPr>
          <p:cNvPr id="4" name="Slide Number Placeholder 3">
            <a:extLst>
              <a:ext uri="{FF2B5EF4-FFF2-40B4-BE49-F238E27FC236}">
                <a16:creationId xmlns:a16="http://schemas.microsoft.com/office/drawing/2014/main" id="{A98A89BC-3D50-9128-000F-4D5EFCCE15A7}"/>
              </a:ext>
            </a:extLst>
          </p:cNvPr>
          <p:cNvSpPr>
            <a:spLocks noGrp="1"/>
          </p:cNvSpPr>
          <p:nvPr>
            <p:ph type="sldNum" sz="quarter" idx="16"/>
          </p:nvPr>
        </p:nvSpPr>
        <p:spPr/>
        <p:txBody>
          <a:bodyPr/>
          <a:lstStyle/>
          <a:p>
            <a:fld id="{5F6EEA8A-7DD5-4B47-82F9-2617BF385EBD}" type="slidenum">
              <a:rPr lang="en-US" smtClean="0"/>
              <a:pPr/>
              <a:t>30</a:t>
            </a:fld>
            <a:endParaRPr lang="en-US"/>
          </a:p>
        </p:txBody>
      </p:sp>
      <p:sp>
        <p:nvSpPr>
          <p:cNvPr id="5" name="Text Placeholder 4">
            <a:extLst>
              <a:ext uri="{FF2B5EF4-FFF2-40B4-BE49-F238E27FC236}">
                <a16:creationId xmlns:a16="http://schemas.microsoft.com/office/drawing/2014/main" id="{DD3A8A0B-3361-2E4B-F879-016D4D48315C}"/>
              </a:ext>
            </a:extLst>
          </p:cNvPr>
          <p:cNvSpPr>
            <a:spLocks noGrp="1"/>
          </p:cNvSpPr>
          <p:nvPr>
            <p:ph type="body" sz="quarter" idx="17"/>
          </p:nvPr>
        </p:nvSpPr>
        <p:spPr>
          <a:xfrm>
            <a:off x="1330036" y="5241959"/>
            <a:ext cx="8965207" cy="650875"/>
          </a:xfrm>
        </p:spPr>
        <p:txBody>
          <a:bodyPr/>
          <a:lstStyle/>
          <a:p>
            <a:pPr algn="ctr"/>
            <a:r>
              <a:rPr lang="en-US"/>
              <a:t>*</a:t>
            </a:r>
            <a:r>
              <a:rPr lang="en-US" sz="2000"/>
              <a:t>Product water will connect to regional distribution system separately financed, designed, built, owned and operated by NRA</a:t>
            </a:r>
          </a:p>
        </p:txBody>
      </p:sp>
    </p:spTree>
    <p:extLst>
      <p:ext uri="{BB962C8B-B14F-4D97-AF65-F5344CB8AC3E}">
        <p14:creationId xmlns:p14="http://schemas.microsoft.com/office/powerpoint/2010/main" val="200056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F3F5-5CC8-529E-00F9-5A752D1B633E}"/>
              </a:ext>
            </a:extLst>
          </p:cNvPr>
          <p:cNvSpPr>
            <a:spLocks noGrp="1"/>
          </p:cNvSpPr>
          <p:nvPr>
            <p:ph type="title"/>
          </p:nvPr>
        </p:nvSpPr>
        <p:spPr/>
        <p:txBody>
          <a:bodyPr/>
          <a:lstStyle/>
          <a:p>
            <a:r>
              <a:rPr lang="en-US"/>
              <a:t>Harbor Island | Next Steps</a:t>
            </a:r>
          </a:p>
        </p:txBody>
      </p:sp>
      <p:sp>
        <p:nvSpPr>
          <p:cNvPr id="4" name="Slide Number Placeholder 3">
            <a:extLst>
              <a:ext uri="{FF2B5EF4-FFF2-40B4-BE49-F238E27FC236}">
                <a16:creationId xmlns:a16="http://schemas.microsoft.com/office/drawing/2014/main" id="{0D652271-8459-D910-0AFA-5DC96082EA4C}"/>
              </a:ext>
            </a:extLst>
          </p:cNvPr>
          <p:cNvSpPr>
            <a:spLocks noGrp="1"/>
          </p:cNvSpPr>
          <p:nvPr>
            <p:ph type="sldNum" sz="quarter" idx="16"/>
          </p:nvPr>
        </p:nvSpPr>
        <p:spPr/>
        <p:txBody>
          <a:bodyPr/>
          <a:lstStyle/>
          <a:p>
            <a:fld id="{5F6EEA8A-7DD5-4B47-82F9-2617BF385EBD}" type="slidenum">
              <a:rPr lang="en-US" smtClean="0"/>
              <a:pPr/>
              <a:t>31</a:t>
            </a:fld>
            <a:endParaRPr lang="en-US"/>
          </a:p>
        </p:txBody>
      </p:sp>
      <p:pic>
        <p:nvPicPr>
          <p:cNvPr id="6" name="Picture 2" descr="Nueces River Authority (NRA)">
            <a:extLst>
              <a:ext uri="{FF2B5EF4-FFF2-40B4-BE49-F238E27FC236}">
                <a16:creationId xmlns:a16="http://schemas.microsoft.com/office/drawing/2014/main" id="{EB17C013-2373-8329-1E37-67072A717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299" y="236549"/>
            <a:ext cx="1649919" cy="16499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8">
            <a:extLst>
              <a:ext uri="{FF2B5EF4-FFF2-40B4-BE49-F238E27FC236}">
                <a16:creationId xmlns:a16="http://schemas.microsoft.com/office/drawing/2014/main" id="{D5AD7751-5629-0BDC-2B49-05D0D8CBDA81}"/>
              </a:ext>
            </a:extLst>
          </p:cNvPr>
          <p:cNvGraphicFramePr>
            <a:graphicFrameLocks noGrp="1"/>
          </p:cNvGraphicFramePr>
          <p:nvPr>
            <p:extLst>
              <p:ext uri="{D42A27DB-BD31-4B8C-83A1-F6EECF244321}">
                <p14:modId xmlns:p14="http://schemas.microsoft.com/office/powerpoint/2010/main" val="1773863818"/>
              </p:ext>
            </p:extLst>
          </p:nvPr>
        </p:nvGraphicFramePr>
        <p:xfrm>
          <a:off x="761587" y="1892009"/>
          <a:ext cx="8125884" cy="2464232"/>
        </p:xfrm>
        <a:graphic>
          <a:graphicData uri="http://schemas.openxmlformats.org/drawingml/2006/table">
            <a:tbl>
              <a:tblPr firstRow="1" bandRow="1">
                <a:tableStyleId>{21E4AEA4-8DFA-4A89-87EB-49C32662AFE0}</a:tableStyleId>
              </a:tblPr>
              <a:tblGrid>
                <a:gridCol w="4062942">
                  <a:extLst>
                    <a:ext uri="{9D8B030D-6E8A-4147-A177-3AD203B41FA5}">
                      <a16:colId xmlns:a16="http://schemas.microsoft.com/office/drawing/2014/main" val="155970742"/>
                    </a:ext>
                  </a:extLst>
                </a:gridCol>
                <a:gridCol w="4062942">
                  <a:extLst>
                    <a:ext uri="{9D8B030D-6E8A-4147-A177-3AD203B41FA5}">
                      <a16:colId xmlns:a16="http://schemas.microsoft.com/office/drawing/2014/main" val="4002943713"/>
                    </a:ext>
                  </a:extLst>
                </a:gridCol>
              </a:tblGrid>
              <a:tr h="616058">
                <a:tc>
                  <a:txBody>
                    <a:bodyPr/>
                    <a:lstStyle/>
                    <a:p>
                      <a:pPr algn="ctr"/>
                      <a:r>
                        <a:rPr lang="en-US"/>
                        <a:t>Event</a:t>
                      </a:r>
                    </a:p>
                  </a:txBody>
                  <a:tcPr anchor="ctr"/>
                </a:tc>
                <a:tc>
                  <a:txBody>
                    <a:bodyPr/>
                    <a:lstStyle/>
                    <a:p>
                      <a:pPr algn="ctr"/>
                      <a:r>
                        <a:rPr lang="en-US"/>
                        <a:t>Date</a:t>
                      </a:r>
                    </a:p>
                  </a:txBody>
                  <a:tcPr anchor="ctr"/>
                </a:tc>
                <a:extLst>
                  <a:ext uri="{0D108BD9-81ED-4DB2-BD59-A6C34878D82A}">
                    <a16:rowId xmlns:a16="http://schemas.microsoft.com/office/drawing/2014/main" val="1786837866"/>
                  </a:ext>
                </a:extLst>
              </a:tr>
              <a:tr h="616058">
                <a:tc>
                  <a:txBody>
                    <a:bodyPr/>
                    <a:lstStyle/>
                    <a:p>
                      <a:pPr algn="ctr"/>
                      <a:r>
                        <a:rPr lang="en-US"/>
                        <a:t>P3 Procurement RFP Released</a:t>
                      </a:r>
                    </a:p>
                  </a:txBody>
                  <a:tcPr anchor="ctr"/>
                </a:tc>
                <a:tc>
                  <a:txBody>
                    <a:bodyPr/>
                    <a:lstStyle/>
                    <a:p>
                      <a:pPr algn="ctr"/>
                      <a:r>
                        <a:rPr lang="en-US"/>
                        <a:t>Early Fall 2025</a:t>
                      </a:r>
                    </a:p>
                  </a:txBody>
                  <a:tcPr anchor="ctr"/>
                </a:tc>
                <a:extLst>
                  <a:ext uri="{0D108BD9-81ED-4DB2-BD59-A6C34878D82A}">
                    <a16:rowId xmlns:a16="http://schemas.microsoft.com/office/drawing/2014/main" val="2276872638"/>
                  </a:ext>
                </a:extLst>
              </a:tr>
              <a:tr h="616058">
                <a:tc>
                  <a:txBody>
                    <a:bodyPr/>
                    <a:lstStyle/>
                    <a:p>
                      <a:pPr algn="ctr"/>
                      <a:r>
                        <a:rPr lang="en-US"/>
                        <a:t>PE Team Selection</a:t>
                      </a:r>
                    </a:p>
                  </a:txBody>
                  <a:tcPr anchor="ctr"/>
                </a:tc>
                <a:tc>
                  <a:txBody>
                    <a:bodyPr/>
                    <a:lstStyle/>
                    <a:p>
                      <a:pPr algn="ctr"/>
                      <a:r>
                        <a:rPr lang="en-US"/>
                        <a:t>End of 2025</a:t>
                      </a:r>
                    </a:p>
                  </a:txBody>
                  <a:tcPr anchor="ctr"/>
                </a:tc>
                <a:extLst>
                  <a:ext uri="{0D108BD9-81ED-4DB2-BD59-A6C34878D82A}">
                    <a16:rowId xmlns:a16="http://schemas.microsoft.com/office/drawing/2014/main" val="4037001820"/>
                  </a:ext>
                </a:extLst>
              </a:tr>
              <a:tr h="616058">
                <a:tc>
                  <a:txBody>
                    <a:bodyPr/>
                    <a:lstStyle/>
                    <a:p>
                      <a:pPr algn="ctr"/>
                      <a:r>
                        <a:rPr lang="en-US"/>
                        <a:t>P3 Under Agreement</a:t>
                      </a:r>
                    </a:p>
                  </a:txBody>
                  <a:tcPr anchor="ctr"/>
                </a:tc>
                <a:tc>
                  <a:txBody>
                    <a:bodyPr/>
                    <a:lstStyle/>
                    <a:p>
                      <a:pPr algn="ctr"/>
                      <a:r>
                        <a:rPr lang="en-US"/>
                        <a:t>Early 2026</a:t>
                      </a:r>
                    </a:p>
                  </a:txBody>
                  <a:tcPr anchor="ctr"/>
                </a:tc>
                <a:extLst>
                  <a:ext uri="{0D108BD9-81ED-4DB2-BD59-A6C34878D82A}">
                    <a16:rowId xmlns:a16="http://schemas.microsoft.com/office/drawing/2014/main" val="2123951253"/>
                  </a:ext>
                </a:extLst>
              </a:tr>
            </a:tbl>
          </a:graphicData>
        </a:graphic>
      </p:graphicFrame>
    </p:spTree>
    <p:extLst>
      <p:ext uri="{BB962C8B-B14F-4D97-AF65-F5344CB8AC3E}">
        <p14:creationId xmlns:p14="http://schemas.microsoft.com/office/powerpoint/2010/main" val="3651793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F2B9-D02A-0972-3191-7F6CB96A89EA}"/>
            </a:ext>
          </a:extLst>
        </p:cNvPr>
        <p:cNvGrpSpPr/>
        <p:nvPr/>
      </p:nvGrpSpPr>
      <p:grpSpPr>
        <a:xfrm>
          <a:off x="0" y="0"/>
          <a:ext cx="0" cy="0"/>
          <a:chOff x="0" y="0"/>
          <a:chExt cx="0" cy="0"/>
        </a:xfrm>
      </p:grpSpPr>
      <p:pic>
        <p:nvPicPr>
          <p:cNvPr id="4" name="Picture 3" descr="A blue and white circle with a star and text&#10;&#10;AI-generated content may be incorrect.">
            <a:extLst>
              <a:ext uri="{FF2B5EF4-FFF2-40B4-BE49-F238E27FC236}">
                <a16:creationId xmlns:a16="http://schemas.microsoft.com/office/drawing/2014/main" id="{E053A235-38F8-0B0D-D6FE-516DF513D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434" y="0"/>
            <a:ext cx="6356350" cy="6356350"/>
          </a:xfrm>
          <a:prstGeom prst="rect">
            <a:avLst/>
          </a:prstGeom>
          <a:noFill/>
          <a:effectLst/>
        </p:spPr>
      </p:pic>
      <p:sp>
        <p:nvSpPr>
          <p:cNvPr id="9" name="Slide Number Placeholder 2">
            <a:extLst>
              <a:ext uri="{FF2B5EF4-FFF2-40B4-BE49-F238E27FC236}">
                <a16:creationId xmlns:a16="http://schemas.microsoft.com/office/drawing/2014/main" id="{FC6DA800-9B71-B063-A7C2-C431BC49352C}"/>
              </a:ext>
            </a:extLst>
          </p:cNvPr>
          <p:cNvSpPr>
            <a:spLocks noGrp="1"/>
          </p:cNvSpPr>
          <p:nvPr>
            <p:ph type="sldNum" sz="quarter" idx="16"/>
          </p:nvPr>
        </p:nvSpPr>
        <p:spPr>
          <a:xfrm>
            <a:off x="11701272" y="6356351"/>
            <a:ext cx="386185" cy="365125"/>
          </a:xfrm>
        </p:spPr>
        <p:txBody>
          <a:bodyPr/>
          <a:lstStyle/>
          <a:p>
            <a:pPr>
              <a:spcAft>
                <a:spcPts val="600"/>
              </a:spcAft>
            </a:pPr>
            <a:fld id="{5F6EEA8A-7DD5-4B47-82F9-2617BF385EBD}" type="slidenum">
              <a:rPr lang="en-US" smtClean="0"/>
              <a:pPr>
                <a:spcAft>
                  <a:spcPts val="600"/>
                </a:spcAft>
              </a:pPr>
              <a:t>32</a:t>
            </a:fld>
            <a:endParaRPr lang="en-US"/>
          </a:p>
        </p:txBody>
      </p:sp>
      <p:sp>
        <p:nvSpPr>
          <p:cNvPr id="2" name="Text Placeholder 1">
            <a:extLst>
              <a:ext uri="{FF2B5EF4-FFF2-40B4-BE49-F238E27FC236}">
                <a16:creationId xmlns:a16="http://schemas.microsoft.com/office/drawing/2014/main" id="{7E6A5295-9008-B284-AD15-73ECFC682E87}"/>
              </a:ext>
            </a:extLst>
          </p:cNvPr>
          <p:cNvSpPr>
            <a:spLocks noGrp="1"/>
          </p:cNvSpPr>
          <p:nvPr>
            <p:ph type="title"/>
          </p:nvPr>
        </p:nvSpPr>
        <p:spPr>
          <a:xfrm>
            <a:off x="299882" y="2573748"/>
            <a:ext cx="4617292" cy="1208855"/>
          </a:xfrm>
        </p:spPr>
        <p:txBody>
          <a:bodyPr anchor="ctr">
            <a:normAutofit/>
          </a:bodyPr>
          <a:lstStyle/>
          <a:p>
            <a:r>
              <a:rPr lang="en-US"/>
              <a:t>Questions &amp; Answers</a:t>
            </a:r>
          </a:p>
        </p:txBody>
      </p:sp>
    </p:spTree>
    <p:extLst>
      <p:ext uri="{BB962C8B-B14F-4D97-AF65-F5344CB8AC3E}">
        <p14:creationId xmlns:p14="http://schemas.microsoft.com/office/powerpoint/2010/main" val="2312982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ircle with a star and text&#10;&#10;AI-generated content may be incorrect.">
            <a:extLst>
              <a:ext uri="{FF2B5EF4-FFF2-40B4-BE49-F238E27FC236}">
                <a16:creationId xmlns:a16="http://schemas.microsoft.com/office/drawing/2014/main" id="{0613F780-9A43-6384-4F52-72265577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434" y="0"/>
            <a:ext cx="6356350" cy="6356350"/>
          </a:xfrm>
          <a:prstGeom prst="rect">
            <a:avLst/>
          </a:prstGeom>
          <a:noFill/>
          <a:effectLst/>
        </p:spPr>
      </p:pic>
      <p:sp>
        <p:nvSpPr>
          <p:cNvPr id="8" name="Slide Number Placeholder 2">
            <a:extLst>
              <a:ext uri="{FF2B5EF4-FFF2-40B4-BE49-F238E27FC236}">
                <a16:creationId xmlns:a16="http://schemas.microsoft.com/office/drawing/2014/main" id="{751D7B08-CC2C-44C8-EE87-0F899CB61445}"/>
              </a:ext>
            </a:extLst>
          </p:cNvPr>
          <p:cNvSpPr>
            <a:spLocks noGrp="1"/>
          </p:cNvSpPr>
          <p:nvPr>
            <p:ph type="sldNum" sz="quarter" idx="16"/>
          </p:nvPr>
        </p:nvSpPr>
        <p:spPr>
          <a:xfrm>
            <a:off x="11701272" y="6356351"/>
            <a:ext cx="386185" cy="365125"/>
          </a:xfrm>
        </p:spPr>
        <p:txBody>
          <a:bodyPr/>
          <a:lstStyle/>
          <a:p>
            <a:pPr>
              <a:spcAft>
                <a:spcPts val="600"/>
              </a:spcAft>
            </a:pPr>
            <a:fld id="{5F6EEA8A-7DD5-4B47-82F9-2617BF385EBD}" type="slidenum">
              <a:rPr lang="en-US" smtClean="0"/>
              <a:pPr>
                <a:spcAft>
                  <a:spcPts val="600"/>
                </a:spcAft>
              </a:pPr>
              <a:t>33</a:t>
            </a:fld>
            <a:endParaRPr lang="en-US"/>
          </a:p>
        </p:txBody>
      </p:sp>
      <p:sp>
        <p:nvSpPr>
          <p:cNvPr id="2" name="Text Placeholder 1">
            <a:extLst>
              <a:ext uri="{FF2B5EF4-FFF2-40B4-BE49-F238E27FC236}">
                <a16:creationId xmlns:a16="http://schemas.microsoft.com/office/drawing/2014/main" id="{B60C97C0-C8A7-5150-956C-3A6B6668917F}"/>
              </a:ext>
            </a:extLst>
          </p:cNvPr>
          <p:cNvSpPr>
            <a:spLocks noGrp="1"/>
          </p:cNvSpPr>
          <p:nvPr>
            <p:ph type="title"/>
          </p:nvPr>
        </p:nvSpPr>
        <p:spPr>
          <a:xfrm>
            <a:off x="299882" y="2573748"/>
            <a:ext cx="4617292" cy="1208855"/>
          </a:xfrm>
        </p:spPr>
        <p:txBody>
          <a:bodyPr anchor="ctr">
            <a:normAutofit/>
          </a:bodyPr>
          <a:lstStyle/>
          <a:p>
            <a:r>
              <a:rPr lang="en-US"/>
              <a:t>Thank You</a:t>
            </a:r>
          </a:p>
        </p:txBody>
      </p:sp>
    </p:spTree>
    <p:extLst>
      <p:ext uri="{BB962C8B-B14F-4D97-AF65-F5344CB8AC3E}">
        <p14:creationId xmlns:p14="http://schemas.microsoft.com/office/powerpoint/2010/main" val="271276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78F2-7EE0-AD63-1EFB-25AA7A75353C}"/>
              </a:ext>
            </a:extLst>
          </p:cNvPr>
          <p:cNvSpPr>
            <a:spLocks noGrp="1"/>
          </p:cNvSpPr>
          <p:nvPr>
            <p:ph type="title"/>
          </p:nvPr>
        </p:nvSpPr>
        <p:spPr/>
        <p:txBody>
          <a:bodyPr/>
          <a:lstStyle/>
          <a:p>
            <a:r>
              <a:rPr lang="en-US"/>
              <a:t>Harbor Island | Project Overview - Private Partner  </a:t>
            </a:r>
          </a:p>
        </p:txBody>
      </p:sp>
      <p:sp>
        <p:nvSpPr>
          <p:cNvPr id="3" name="Content Placeholder 2">
            <a:extLst>
              <a:ext uri="{FF2B5EF4-FFF2-40B4-BE49-F238E27FC236}">
                <a16:creationId xmlns:a16="http://schemas.microsoft.com/office/drawing/2014/main" id="{275FF4CB-0552-4C45-4BE4-F61D06CFE70A}"/>
              </a:ext>
            </a:extLst>
          </p:cNvPr>
          <p:cNvSpPr>
            <a:spLocks noGrp="1"/>
          </p:cNvSpPr>
          <p:nvPr>
            <p:ph idx="1"/>
          </p:nvPr>
        </p:nvSpPr>
        <p:spPr>
          <a:xfrm>
            <a:off x="609442" y="1277063"/>
            <a:ext cx="4959151" cy="4358406"/>
          </a:xfrm>
        </p:spPr>
        <p:txBody>
          <a:bodyPr/>
          <a:lstStyle/>
          <a:p>
            <a:r>
              <a:rPr lang="en-US" sz="3200" b="1" dirty="0">
                <a:solidFill>
                  <a:srgbClr val="004A98"/>
                </a:solidFill>
              </a:rPr>
              <a:t>Product Water Pipeline</a:t>
            </a:r>
          </a:p>
          <a:p>
            <a:pPr marL="342900" indent="-342900">
              <a:buFont typeface="Arial" panose="020B0604020202020204" pitchFamily="34" charset="0"/>
              <a:buChar char="•"/>
            </a:pPr>
            <a:r>
              <a:rPr lang="en-US" dirty="0"/>
              <a:t>Approximately 6 miles of product water pipeline to a delivery point* in Aransas Pass, as described in the Port of Corpus Christi’s TCEQ and USACE and GLO permits and approvals</a:t>
            </a:r>
          </a:p>
          <a:p>
            <a:endParaRPr lang="en-US" dirty="0"/>
          </a:p>
        </p:txBody>
      </p:sp>
      <p:sp>
        <p:nvSpPr>
          <p:cNvPr id="4" name="Slide Number Placeholder 3">
            <a:extLst>
              <a:ext uri="{FF2B5EF4-FFF2-40B4-BE49-F238E27FC236}">
                <a16:creationId xmlns:a16="http://schemas.microsoft.com/office/drawing/2014/main" id="{638B0321-40CD-8A05-3146-7A54FE3CCDA0}"/>
              </a:ext>
            </a:extLst>
          </p:cNvPr>
          <p:cNvSpPr>
            <a:spLocks noGrp="1"/>
          </p:cNvSpPr>
          <p:nvPr>
            <p:ph type="sldNum" sz="quarter" idx="16"/>
          </p:nvPr>
        </p:nvSpPr>
        <p:spPr/>
        <p:txBody>
          <a:bodyPr/>
          <a:lstStyle/>
          <a:p>
            <a:fld id="{5F6EEA8A-7DD5-4B47-82F9-2617BF385EBD}" type="slidenum">
              <a:rPr lang="en-US" smtClean="0"/>
              <a:pPr/>
              <a:t>4</a:t>
            </a:fld>
            <a:endParaRPr lang="en-US"/>
          </a:p>
        </p:txBody>
      </p:sp>
      <p:pic>
        <p:nvPicPr>
          <p:cNvPr id="5" name="Picture 4">
            <a:extLst>
              <a:ext uri="{FF2B5EF4-FFF2-40B4-BE49-F238E27FC236}">
                <a16:creationId xmlns:a16="http://schemas.microsoft.com/office/drawing/2014/main" id="{10809BF6-5A70-6E85-1EA1-CDDDFCCB0E95}"/>
              </a:ext>
            </a:extLst>
          </p:cNvPr>
          <p:cNvPicPr>
            <a:picLocks noChangeAspect="1"/>
          </p:cNvPicPr>
          <p:nvPr/>
        </p:nvPicPr>
        <p:blipFill>
          <a:blip r:embed="rId2"/>
          <a:stretch>
            <a:fillRect/>
          </a:stretch>
        </p:blipFill>
        <p:spPr>
          <a:xfrm>
            <a:off x="5597567" y="1222531"/>
            <a:ext cx="6529614" cy="4138551"/>
          </a:xfrm>
          <a:prstGeom prst="rect">
            <a:avLst/>
          </a:prstGeom>
          <a:ln>
            <a:solidFill>
              <a:schemeClr val="tx1"/>
            </a:solidFill>
          </a:ln>
        </p:spPr>
      </p:pic>
      <p:sp>
        <p:nvSpPr>
          <p:cNvPr id="7" name="Text Placeholder 4">
            <a:extLst>
              <a:ext uri="{FF2B5EF4-FFF2-40B4-BE49-F238E27FC236}">
                <a16:creationId xmlns:a16="http://schemas.microsoft.com/office/drawing/2014/main" id="{E70EC482-7A5D-575E-AD4F-43005EC3DE62}"/>
              </a:ext>
            </a:extLst>
          </p:cNvPr>
          <p:cNvSpPr>
            <a:spLocks noGrp="1"/>
          </p:cNvSpPr>
          <p:nvPr>
            <p:ph type="body" sz="quarter" idx="17"/>
          </p:nvPr>
        </p:nvSpPr>
        <p:spPr>
          <a:xfrm>
            <a:off x="812642" y="5620056"/>
            <a:ext cx="8968667" cy="650875"/>
          </a:xfrm>
        </p:spPr>
        <p:txBody>
          <a:bodyPr/>
          <a:lstStyle/>
          <a:p>
            <a:pPr algn="ctr"/>
            <a:r>
              <a:rPr lang="en-US" sz="2000"/>
              <a:t>* Product water will connect to a regional distribution system separately financed, designed, built, owned and operated by NRA </a:t>
            </a:r>
          </a:p>
        </p:txBody>
      </p:sp>
    </p:spTree>
    <p:extLst>
      <p:ext uri="{BB962C8B-B14F-4D97-AF65-F5344CB8AC3E}">
        <p14:creationId xmlns:p14="http://schemas.microsoft.com/office/powerpoint/2010/main" val="115378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78F2-7EE0-AD63-1EFB-25AA7A75353C}"/>
              </a:ext>
            </a:extLst>
          </p:cNvPr>
          <p:cNvSpPr>
            <a:spLocks noGrp="1"/>
          </p:cNvSpPr>
          <p:nvPr>
            <p:ph type="title"/>
          </p:nvPr>
        </p:nvSpPr>
        <p:spPr/>
        <p:txBody>
          <a:bodyPr/>
          <a:lstStyle/>
          <a:p>
            <a:r>
              <a:rPr lang="en-US"/>
              <a:t>Harbor Island | Project Overview - Public Agency</a:t>
            </a:r>
          </a:p>
        </p:txBody>
      </p:sp>
      <p:sp>
        <p:nvSpPr>
          <p:cNvPr id="3" name="Content Placeholder 2">
            <a:extLst>
              <a:ext uri="{FF2B5EF4-FFF2-40B4-BE49-F238E27FC236}">
                <a16:creationId xmlns:a16="http://schemas.microsoft.com/office/drawing/2014/main" id="{275FF4CB-0552-4C45-4BE4-F61D06CFE70A}"/>
              </a:ext>
            </a:extLst>
          </p:cNvPr>
          <p:cNvSpPr>
            <a:spLocks noGrp="1"/>
          </p:cNvSpPr>
          <p:nvPr>
            <p:ph idx="1"/>
          </p:nvPr>
        </p:nvSpPr>
        <p:spPr>
          <a:xfrm>
            <a:off x="609441" y="1051035"/>
            <a:ext cx="10959785" cy="4991788"/>
          </a:xfrm>
        </p:spPr>
        <p:txBody>
          <a:bodyPr vert="horz" lIns="91440" tIns="45720" rIns="91440" bIns="45720" rtlCol="0" anchor="t">
            <a:noAutofit/>
          </a:bodyPr>
          <a:lstStyle/>
          <a:p>
            <a:r>
              <a:rPr lang="en-US" sz="3200" b="1">
                <a:solidFill>
                  <a:srgbClr val="004A98"/>
                </a:solidFill>
                <a:latin typeface="Roboto"/>
                <a:ea typeface="Roboto"/>
                <a:cs typeface="Roboto"/>
              </a:rPr>
              <a:t>Water Distribution Pipeline</a:t>
            </a:r>
          </a:p>
          <a:p>
            <a:r>
              <a:rPr lang="en-US" sz="2350">
                <a:latin typeface="Roboto"/>
                <a:ea typeface="Roboto"/>
                <a:cs typeface="Roboto"/>
              </a:rPr>
              <a:t>Regional distribution pipeline system to be separately financed, designed, built, owned and operated by NRA</a:t>
            </a:r>
          </a:p>
          <a:p>
            <a:pPr marL="342900" indent="-342900">
              <a:buFont typeface="Arial" panose="020B0604020202020204" pitchFamily="34" charset="0"/>
              <a:buChar char="•"/>
            </a:pPr>
            <a:r>
              <a:rPr lang="en-US" sz="2350">
                <a:latin typeface="Roboto"/>
                <a:ea typeface="Roboto"/>
                <a:cs typeface="Roboto"/>
              </a:rPr>
              <a:t>The final pipeline size and route will be dependent on the location and demands of the end users in Regions L &amp; N, and potential oversizing to allow for future expansion</a:t>
            </a:r>
          </a:p>
          <a:p>
            <a:pPr marL="342900" indent="-342900">
              <a:buFont typeface="Arial" panose="020B0604020202020204" pitchFamily="34" charset="0"/>
              <a:buChar char="•"/>
            </a:pPr>
            <a:r>
              <a:rPr lang="en-US" sz="2350">
                <a:latin typeface="Roboto"/>
                <a:ea typeface="Roboto"/>
                <a:cs typeface="Roboto"/>
              </a:rPr>
              <a:t>Sizing will be up to 84" in diameter</a:t>
            </a:r>
          </a:p>
          <a:p>
            <a:pPr marL="342900" indent="-342900">
              <a:buFont typeface="Arial" panose="020B0604020202020204" pitchFamily="34" charset="0"/>
              <a:buChar char="•"/>
            </a:pPr>
            <a:r>
              <a:rPr lang="en-US" sz="2350">
                <a:latin typeface="Roboto"/>
                <a:ea typeface="Roboto"/>
                <a:cs typeface="Roboto"/>
              </a:rPr>
              <a:t>A pump station located at the Treatment Facility, with additional booster pump stations as required</a:t>
            </a:r>
            <a:endParaRPr lang="en-US"/>
          </a:p>
          <a:p>
            <a:pPr marL="342900" indent="-342900">
              <a:buFont typeface="Arial" panose="020B0604020202020204" pitchFamily="34" charset="0"/>
              <a:buChar char="•"/>
            </a:pPr>
            <a:r>
              <a:rPr lang="en-US" sz="2350">
                <a:latin typeface="Roboto"/>
                <a:ea typeface="Roboto"/>
                <a:cs typeface="Roboto"/>
              </a:rPr>
              <a:t>Preliminary Alignment / Design - Fall 2025</a:t>
            </a:r>
          </a:p>
          <a:p>
            <a:pPr marL="342900" indent="-342900">
              <a:buFont typeface="Arial" panose="020B0604020202020204" pitchFamily="34" charset="0"/>
              <a:buChar char="•"/>
            </a:pPr>
            <a:r>
              <a:rPr lang="en-US" sz="2350">
                <a:latin typeface="Roboto"/>
                <a:ea typeface="Roboto"/>
                <a:cs typeface="Roboto"/>
              </a:rPr>
              <a:t>Detailed Design - 2026</a:t>
            </a:r>
          </a:p>
        </p:txBody>
      </p:sp>
      <p:sp>
        <p:nvSpPr>
          <p:cNvPr id="4" name="Slide Number Placeholder 3">
            <a:extLst>
              <a:ext uri="{FF2B5EF4-FFF2-40B4-BE49-F238E27FC236}">
                <a16:creationId xmlns:a16="http://schemas.microsoft.com/office/drawing/2014/main" id="{638B0321-40CD-8A05-3146-7A54FE3CCDA0}"/>
              </a:ext>
            </a:extLst>
          </p:cNvPr>
          <p:cNvSpPr>
            <a:spLocks noGrp="1"/>
          </p:cNvSpPr>
          <p:nvPr>
            <p:ph type="sldNum" sz="quarter" idx="16"/>
          </p:nvPr>
        </p:nvSpPr>
        <p:spPr/>
        <p:txBody>
          <a:bodyPr/>
          <a:lstStyle/>
          <a:p>
            <a:fld id="{5F6EEA8A-7DD5-4B47-82F9-2617BF385EBD}" type="slidenum">
              <a:rPr lang="en-US" smtClean="0"/>
              <a:pPr/>
              <a:t>5</a:t>
            </a:fld>
            <a:endParaRPr lang="en-US"/>
          </a:p>
        </p:txBody>
      </p:sp>
    </p:spTree>
    <p:extLst>
      <p:ext uri="{BB962C8B-B14F-4D97-AF65-F5344CB8AC3E}">
        <p14:creationId xmlns:p14="http://schemas.microsoft.com/office/powerpoint/2010/main" val="375206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F51B-2751-9166-AFD9-1A86479AF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E9D68-C620-AB6F-8671-C687B033E800}"/>
              </a:ext>
            </a:extLst>
          </p:cNvPr>
          <p:cNvSpPr>
            <a:spLocks noGrp="1"/>
          </p:cNvSpPr>
          <p:nvPr>
            <p:ph type="title"/>
          </p:nvPr>
        </p:nvSpPr>
        <p:spPr/>
        <p:txBody>
          <a:bodyPr/>
          <a:lstStyle/>
          <a:p>
            <a:r>
              <a:rPr lang="en-US" sz="4750">
                <a:latin typeface="Roboto Light"/>
                <a:ea typeface="Roboto Light"/>
                <a:cs typeface="Roboto Light"/>
              </a:rPr>
              <a:t>Regional Water Planning Overview</a:t>
            </a:r>
          </a:p>
        </p:txBody>
      </p:sp>
    </p:spTree>
    <p:extLst>
      <p:ext uri="{BB962C8B-B14F-4D97-AF65-F5344CB8AC3E}">
        <p14:creationId xmlns:p14="http://schemas.microsoft.com/office/powerpoint/2010/main" val="2860090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2B8E-4EEC-63AF-A449-ACAF897186EE}"/>
              </a:ext>
            </a:extLst>
          </p:cNvPr>
          <p:cNvSpPr>
            <a:spLocks noGrp="1"/>
          </p:cNvSpPr>
          <p:nvPr>
            <p:ph type="title"/>
          </p:nvPr>
        </p:nvSpPr>
        <p:spPr>
          <a:xfrm>
            <a:off x="609441" y="365126"/>
            <a:ext cx="10959785" cy="589915"/>
          </a:xfrm>
        </p:spPr>
        <p:txBody>
          <a:bodyPr/>
          <a:lstStyle/>
          <a:p>
            <a:r>
              <a:rPr lang="en-US" dirty="0"/>
              <a:t>Regional Water Planning in Texas | Overview</a:t>
            </a:r>
          </a:p>
        </p:txBody>
      </p:sp>
      <p:sp>
        <p:nvSpPr>
          <p:cNvPr id="3" name="Content Placeholder 2">
            <a:extLst>
              <a:ext uri="{FF2B5EF4-FFF2-40B4-BE49-F238E27FC236}">
                <a16:creationId xmlns:a16="http://schemas.microsoft.com/office/drawing/2014/main" id="{166E75DD-A3BD-2F84-5430-093AC9D68B11}"/>
              </a:ext>
            </a:extLst>
          </p:cNvPr>
          <p:cNvSpPr>
            <a:spLocks noGrp="1"/>
          </p:cNvSpPr>
          <p:nvPr>
            <p:ph sz="half" idx="1"/>
          </p:nvPr>
        </p:nvSpPr>
        <p:spPr>
          <a:xfrm>
            <a:off x="609600" y="1282699"/>
            <a:ext cx="6553200" cy="4894263"/>
          </a:xfrm>
        </p:spPr>
        <p:txBody>
          <a:bodyPr/>
          <a:lstStyle/>
          <a:p>
            <a:pPr marL="342900" indent="-342900">
              <a:buFont typeface="Arial" panose="020B0604020202020204" pitchFamily="34" charset="0"/>
              <a:buChar char="•"/>
            </a:pPr>
            <a:r>
              <a:rPr lang="en-US" sz="2200" dirty="0"/>
              <a:t>Administered by the Texas Water Development Board (TWDB) and a political subdivision</a:t>
            </a:r>
          </a:p>
          <a:p>
            <a:pPr marL="342900" indent="-342900">
              <a:buFont typeface="Arial" panose="020B0604020202020204" pitchFamily="34" charset="0"/>
              <a:buChar char="•"/>
            </a:pPr>
            <a:r>
              <a:rPr lang="en-US" sz="2200" dirty="0"/>
              <a:t>Each RWPG creates its own regional water plan</a:t>
            </a:r>
          </a:p>
          <a:p>
            <a:pPr marL="342900" indent="-342900">
              <a:buFont typeface="Arial" panose="020B0604020202020204" pitchFamily="34" charset="0"/>
              <a:buChar char="•"/>
            </a:pPr>
            <a:r>
              <a:rPr lang="en-US" sz="2200" dirty="0"/>
              <a:t>Plans are updated every 5 years with a 50-year planning horizon</a:t>
            </a:r>
          </a:p>
          <a:p>
            <a:pPr marL="342900" indent="-342900">
              <a:buFont typeface="Arial" panose="020B0604020202020204" pitchFamily="34" charset="0"/>
              <a:buChar char="•"/>
            </a:pPr>
            <a:r>
              <a:rPr lang="en-US" sz="2200" dirty="0"/>
              <a:t>Plans study and consider: </a:t>
            </a:r>
          </a:p>
          <a:p>
            <a:pPr marL="807898" lvl="1" indent="-342900"/>
            <a:r>
              <a:rPr lang="en-US" sz="1800" dirty="0"/>
              <a:t>Population and water demand projections;</a:t>
            </a:r>
          </a:p>
          <a:p>
            <a:pPr marL="807898" lvl="1" indent="-342900"/>
            <a:r>
              <a:rPr lang="en-US" sz="1800" dirty="0"/>
              <a:t>Water supply and availability projections; </a:t>
            </a:r>
          </a:p>
          <a:p>
            <a:pPr marL="807898" lvl="1" indent="-342900"/>
            <a:r>
              <a:rPr lang="en-US" sz="1800" dirty="0"/>
              <a:t>Water needs; and</a:t>
            </a:r>
          </a:p>
          <a:p>
            <a:pPr marL="807898" lvl="1" indent="-342900"/>
            <a:r>
              <a:rPr lang="en-US" sz="1800" dirty="0"/>
              <a:t>Water management strategies (WMSs) and their impacts</a:t>
            </a:r>
          </a:p>
          <a:p>
            <a:pPr marL="342900" indent="-342900">
              <a:buFont typeface="Arial" panose="020B0604020202020204" pitchFamily="34" charset="0"/>
              <a:buChar char="•"/>
            </a:pPr>
            <a:r>
              <a:rPr lang="en-US" sz="2200" dirty="0"/>
              <a:t>NRA’s jurisdiction is primarily within </a:t>
            </a:r>
            <a:r>
              <a:rPr lang="en-US" sz="2200" dirty="0">
                <a:solidFill>
                  <a:srgbClr val="1799D6"/>
                </a:solidFill>
              </a:rPr>
              <a:t>Region L</a:t>
            </a:r>
            <a:r>
              <a:rPr lang="en-US" sz="2200" dirty="0"/>
              <a:t> and </a:t>
            </a:r>
            <a:r>
              <a:rPr lang="en-US" sz="2200" dirty="0">
                <a:solidFill>
                  <a:srgbClr val="1799D6"/>
                </a:solidFill>
              </a:rPr>
              <a:t>Region N</a:t>
            </a:r>
            <a:endParaRPr lang="en-US" sz="2200" dirty="0"/>
          </a:p>
        </p:txBody>
      </p:sp>
      <p:pic>
        <p:nvPicPr>
          <p:cNvPr id="11" name="Picture 2" descr="L - N - Texas regional water planning groups">
            <a:extLst>
              <a:ext uri="{FF2B5EF4-FFF2-40B4-BE49-F238E27FC236}">
                <a16:creationId xmlns:a16="http://schemas.microsoft.com/office/drawing/2014/main" id="{7C758E8B-345C-5E9A-D031-5224DF29F760}"/>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1282699"/>
            <a:ext cx="4937125" cy="4746840"/>
          </a:xfr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63C1E61-071B-F082-F3C7-6A0DE87A480A}"/>
              </a:ext>
            </a:extLst>
          </p:cNvPr>
          <p:cNvSpPr>
            <a:spLocks noGrp="1"/>
          </p:cNvSpPr>
          <p:nvPr>
            <p:ph type="sldNum" sz="quarter" idx="16"/>
          </p:nvPr>
        </p:nvSpPr>
        <p:spPr>
          <a:xfrm>
            <a:off x="11183041" y="6376228"/>
            <a:ext cx="386185" cy="365125"/>
          </a:xfrm>
        </p:spPr>
        <p:txBody>
          <a:bodyPr/>
          <a:lstStyle/>
          <a:p>
            <a:fld id="{5F6EEA8A-7DD5-4B47-82F9-2617BF385EBD}" type="slidenum">
              <a:rPr lang="en-US" smtClean="0"/>
              <a:pPr/>
              <a:t>7</a:t>
            </a:fld>
            <a:endParaRPr lang="en-US"/>
          </a:p>
        </p:txBody>
      </p:sp>
    </p:spTree>
    <p:extLst>
      <p:ext uri="{BB962C8B-B14F-4D97-AF65-F5344CB8AC3E}">
        <p14:creationId xmlns:p14="http://schemas.microsoft.com/office/powerpoint/2010/main" val="1307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95E4-2211-69AD-3AF4-EA8FE4445A53}"/>
              </a:ext>
            </a:extLst>
          </p:cNvPr>
          <p:cNvSpPr>
            <a:spLocks noGrp="1"/>
          </p:cNvSpPr>
          <p:nvPr>
            <p:ph type="title"/>
          </p:nvPr>
        </p:nvSpPr>
        <p:spPr/>
        <p:txBody>
          <a:bodyPr/>
          <a:lstStyle/>
          <a:p>
            <a:r>
              <a:rPr lang="en-US" dirty="0">
                <a:latin typeface="+mj-lt"/>
              </a:rPr>
              <a:t>Regional Water Planning in Texas | Overview</a:t>
            </a:r>
          </a:p>
        </p:txBody>
      </p:sp>
      <p:sp>
        <p:nvSpPr>
          <p:cNvPr id="38" name="Content Placeholder 37">
            <a:extLst>
              <a:ext uri="{FF2B5EF4-FFF2-40B4-BE49-F238E27FC236}">
                <a16:creationId xmlns:a16="http://schemas.microsoft.com/office/drawing/2014/main" id="{E8529DF2-F0A5-FECF-1458-6DE6FC45EB2A}"/>
              </a:ext>
            </a:extLst>
          </p:cNvPr>
          <p:cNvSpPr>
            <a:spLocks noGrp="1"/>
          </p:cNvSpPr>
          <p:nvPr>
            <p:ph idx="1"/>
          </p:nvPr>
        </p:nvSpPr>
        <p:spPr>
          <a:xfrm>
            <a:off x="619598" y="1051035"/>
            <a:ext cx="11069894" cy="4358406"/>
          </a:xfrm>
        </p:spPr>
        <p:txBody>
          <a:bodyPr/>
          <a:lstStyle/>
          <a:p>
            <a:pPr marL="342900" indent="-342900">
              <a:buFont typeface="Arial" panose="020B0604020202020204" pitchFamily="34" charset="0"/>
              <a:buChar char="•"/>
            </a:pPr>
            <a:r>
              <a:rPr lang="en-US" dirty="0">
                <a:latin typeface="+mn-lt"/>
              </a:rPr>
              <a:t>Draft regional water plans or Initially Prepared Plans (IPPs) were published in March 2025</a:t>
            </a:r>
          </a:p>
          <a:p>
            <a:pPr marL="342900" indent="-342900">
              <a:buFont typeface="Arial" panose="020B0604020202020204" pitchFamily="34" charset="0"/>
              <a:buChar char="•"/>
            </a:pPr>
            <a:r>
              <a:rPr lang="en-US" dirty="0">
                <a:latin typeface="+mn-lt"/>
              </a:rPr>
              <a:t>Final regional water plans will be adopted by RWPGs and submitted to the TWDB by October 2025</a:t>
            </a:r>
          </a:p>
          <a:p>
            <a:endParaRPr lang="en-US" dirty="0">
              <a:latin typeface="+mn-lt"/>
            </a:endParaRPr>
          </a:p>
        </p:txBody>
      </p:sp>
      <p:sp>
        <p:nvSpPr>
          <p:cNvPr id="4" name="Slide Number Placeholder 3">
            <a:extLst>
              <a:ext uri="{FF2B5EF4-FFF2-40B4-BE49-F238E27FC236}">
                <a16:creationId xmlns:a16="http://schemas.microsoft.com/office/drawing/2014/main" id="{7B7DA937-F6CC-9315-56E4-1FCEDF0B09AE}"/>
              </a:ext>
            </a:extLst>
          </p:cNvPr>
          <p:cNvSpPr>
            <a:spLocks noGrp="1"/>
          </p:cNvSpPr>
          <p:nvPr>
            <p:ph type="sldNum" sz="quarter" idx="16"/>
          </p:nvPr>
        </p:nvSpPr>
        <p:spPr/>
        <p:txBody>
          <a:bodyPr/>
          <a:lstStyle/>
          <a:p>
            <a:fld id="{5F6EEA8A-7DD5-4B47-82F9-2617BF385EBD}" type="slidenum">
              <a:rPr lang="en-US" smtClean="0"/>
              <a:pPr/>
              <a:t>8</a:t>
            </a:fld>
            <a:endParaRPr lang="en-US"/>
          </a:p>
        </p:txBody>
      </p:sp>
      <p:grpSp>
        <p:nvGrpSpPr>
          <p:cNvPr id="61" name="Group 60">
            <a:extLst>
              <a:ext uri="{FF2B5EF4-FFF2-40B4-BE49-F238E27FC236}">
                <a16:creationId xmlns:a16="http://schemas.microsoft.com/office/drawing/2014/main" id="{B5C262B8-E446-EC43-4C46-CBBEB9B5C01A}"/>
              </a:ext>
            </a:extLst>
          </p:cNvPr>
          <p:cNvGrpSpPr/>
          <p:nvPr/>
        </p:nvGrpSpPr>
        <p:grpSpPr>
          <a:xfrm>
            <a:off x="489920" y="2951746"/>
            <a:ext cx="11431424" cy="3400927"/>
            <a:chOff x="489920" y="2727158"/>
            <a:chExt cx="11431424" cy="3400927"/>
          </a:xfrm>
        </p:grpSpPr>
        <p:sp>
          <p:nvSpPr>
            <p:cNvPr id="59" name="Rectangle 58">
              <a:extLst>
                <a:ext uri="{FF2B5EF4-FFF2-40B4-BE49-F238E27FC236}">
                  <a16:creationId xmlns:a16="http://schemas.microsoft.com/office/drawing/2014/main" id="{2B5F3621-06EB-58A8-6019-6BF3E6D34BAB}"/>
                </a:ext>
              </a:extLst>
            </p:cNvPr>
            <p:cNvSpPr/>
            <p:nvPr/>
          </p:nvSpPr>
          <p:spPr>
            <a:xfrm>
              <a:off x="489920" y="2727158"/>
              <a:ext cx="11431424" cy="3400927"/>
            </a:xfrm>
            <a:prstGeom prst="rect">
              <a:avLst/>
            </a:prstGeom>
            <a:solidFill>
              <a:srgbClr val="C7EF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i="1" dirty="0">
                <a:solidFill>
                  <a:srgbClr val="004A98"/>
                </a:solidFill>
                <a:latin typeface="Calibri" panose="020F0502020204030204" pitchFamily="34" charset="0"/>
                <a:ea typeface="Roboto" panose="02000000000000000000" pitchFamily="2" charset="0"/>
              </a:endParaRPr>
            </a:p>
          </p:txBody>
        </p:sp>
        <p:sp>
          <p:nvSpPr>
            <p:cNvPr id="26" name="Freeform: Shape 25">
              <a:extLst>
                <a:ext uri="{FF2B5EF4-FFF2-40B4-BE49-F238E27FC236}">
                  <a16:creationId xmlns:a16="http://schemas.microsoft.com/office/drawing/2014/main" id="{F6F95DF2-5863-6899-1C72-24F42F131D3B}"/>
                </a:ext>
              </a:extLst>
            </p:cNvPr>
            <p:cNvSpPr/>
            <p:nvPr/>
          </p:nvSpPr>
          <p:spPr>
            <a:xfrm>
              <a:off x="2937915" y="3034087"/>
              <a:ext cx="2807131" cy="1051833"/>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a:noFill/>
            <a:ln>
              <a:noFill/>
            </a:ln>
            <a:effectLst/>
          </p:spPr>
          <p:txBody>
            <a:bodyPr spcFirstLastPara="0" vert="horz" wrap="square" lIns="0" tIns="0" rIns="0" bIns="0" numCol="1" spcCol="1270" anchor="t" anchorCtr="0">
              <a:noAutofit/>
            </a:bodyPr>
            <a:lstStyle/>
            <a:p>
              <a:pPr algn="ctr" defTabSz="622113">
                <a:lnSpc>
                  <a:spcPct val="90000"/>
                </a:lnSpc>
                <a:spcBef>
                  <a:spcPct val="0"/>
                </a:spcBef>
                <a:spcAft>
                  <a:spcPts val="600"/>
                </a:spcAft>
                <a:defRPr/>
              </a:pPr>
              <a:r>
                <a:rPr lang="en-US" sz="2000" kern="0" dirty="0">
                  <a:solidFill>
                    <a:prstClr val="black">
                      <a:hueOff val="0"/>
                      <a:satOff val="0"/>
                      <a:lumOff val="0"/>
                      <a:alphaOff val="0"/>
                    </a:prstClr>
                  </a:solidFill>
                  <a:latin typeface="+mj-lt"/>
                </a:rPr>
                <a:t>South Central Texas </a:t>
              </a:r>
              <a:br>
                <a:rPr lang="en-US" sz="2000" kern="0" dirty="0">
                  <a:solidFill>
                    <a:prstClr val="black">
                      <a:hueOff val="0"/>
                      <a:satOff val="0"/>
                      <a:lumOff val="0"/>
                      <a:alphaOff val="0"/>
                    </a:prstClr>
                  </a:solidFill>
                  <a:latin typeface="+mj-lt"/>
                </a:rPr>
              </a:br>
              <a:r>
                <a:rPr lang="en-US" sz="2000" kern="0" dirty="0">
                  <a:solidFill>
                    <a:prstClr val="black">
                      <a:hueOff val="0"/>
                      <a:satOff val="0"/>
                      <a:lumOff val="0"/>
                      <a:alphaOff val="0"/>
                    </a:prstClr>
                  </a:solidFill>
                  <a:latin typeface="+mj-lt"/>
                </a:rPr>
                <a:t>(Region L) IPP found at </a:t>
              </a:r>
              <a:r>
                <a:rPr lang="en-US" sz="2000" kern="0" dirty="0">
                  <a:solidFill>
                    <a:prstClr val="black">
                      <a:hueOff val="0"/>
                      <a:satOff val="0"/>
                      <a:lumOff val="0"/>
                      <a:alphaOff val="0"/>
                    </a:prstClr>
                  </a:solidFill>
                  <a:latin typeface="+mj-lt"/>
                  <a:hlinkClick r:id="rId2"/>
                </a:rPr>
                <a:t>www.RegionLTexas.org</a:t>
              </a:r>
              <a:endParaRPr lang="en-US" sz="2000" kern="0" dirty="0">
                <a:solidFill>
                  <a:prstClr val="black">
                    <a:hueOff val="0"/>
                    <a:satOff val="0"/>
                    <a:lumOff val="0"/>
                    <a:alphaOff val="0"/>
                  </a:prstClr>
                </a:solidFill>
                <a:latin typeface="+mj-lt"/>
              </a:endParaRPr>
            </a:p>
          </p:txBody>
        </p:sp>
        <p:sp>
          <p:nvSpPr>
            <p:cNvPr id="31" name="Freeform: Shape 30">
              <a:extLst>
                <a:ext uri="{FF2B5EF4-FFF2-40B4-BE49-F238E27FC236}">
                  <a16:creationId xmlns:a16="http://schemas.microsoft.com/office/drawing/2014/main" id="{4EFD3706-2169-4565-4449-26063637101B}"/>
                </a:ext>
              </a:extLst>
            </p:cNvPr>
            <p:cNvSpPr/>
            <p:nvPr/>
          </p:nvSpPr>
          <p:spPr>
            <a:xfrm>
              <a:off x="8802801" y="3034087"/>
              <a:ext cx="3021344" cy="1051560"/>
            </a:xfrm>
            <a:custGeom>
              <a:avLst/>
              <a:gdLst>
                <a:gd name="connsiteX0" fmla="*/ 0 w 1219556"/>
                <a:gd name="connsiteY0" fmla="*/ 0 h 517387"/>
                <a:gd name="connsiteX1" fmla="*/ 1219556 w 1219556"/>
                <a:gd name="connsiteY1" fmla="*/ 0 h 517387"/>
                <a:gd name="connsiteX2" fmla="*/ 1219556 w 1219556"/>
                <a:gd name="connsiteY2" fmla="*/ 517387 h 517387"/>
                <a:gd name="connsiteX3" fmla="*/ 0 w 1219556"/>
                <a:gd name="connsiteY3" fmla="*/ 517387 h 517387"/>
                <a:gd name="connsiteX4" fmla="*/ 0 w 1219556"/>
                <a:gd name="connsiteY4" fmla="*/ 0 h 51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6" h="517387">
                  <a:moveTo>
                    <a:pt x="0" y="0"/>
                  </a:moveTo>
                  <a:lnTo>
                    <a:pt x="1219556" y="0"/>
                  </a:lnTo>
                  <a:lnTo>
                    <a:pt x="1219556" y="517387"/>
                  </a:lnTo>
                  <a:lnTo>
                    <a:pt x="0" y="517387"/>
                  </a:lnTo>
                  <a:lnTo>
                    <a:pt x="0" y="0"/>
                  </a:lnTo>
                  <a:close/>
                </a:path>
              </a:pathLst>
            </a:custGeom>
            <a:noFill/>
            <a:ln>
              <a:noFill/>
            </a:ln>
            <a:effectLst/>
          </p:spPr>
          <p:txBody>
            <a:bodyPr spcFirstLastPara="0" vert="horz" wrap="square" lIns="0" tIns="0" rIns="0" bIns="0" numCol="1" spcCol="1270" anchor="t" anchorCtr="0">
              <a:noAutofit/>
            </a:bodyPr>
            <a:lstStyle/>
            <a:p>
              <a:pPr algn="ctr" defTabSz="622113">
                <a:lnSpc>
                  <a:spcPct val="90000"/>
                </a:lnSpc>
                <a:spcBef>
                  <a:spcPct val="0"/>
                </a:spcBef>
                <a:spcAft>
                  <a:spcPts val="600"/>
                </a:spcAft>
              </a:pPr>
              <a:r>
                <a:rPr lang="en-US" sz="2000" kern="0" dirty="0">
                  <a:solidFill>
                    <a:prstClr val="black">
                      <a:hueOff val="0"/>
                      <a:satOff val="0"/>
                      <a:lumOff val="0"/>
                      <a:alphaOff val="0"/>
                    </a:prstClr>
                  </a:solidFill>
                  <a:latin typeface="+mj-lt"/>
                </a:rPr>
                <a:t>Coastal Bend </a:t>
              </a:r>
              <a:br>
                <a:rPr lang="en-US" sz="2000" kern="0" dirty="0">
                  <a:solidFill>
                    <a:prstClr val="black">
                      <a:hueOff val="0"/>
                      <a:satOff val="0"/>
                      <a:lumOff val="0"/>
                      <a:alphaOff val="0"/>
                    </a:prstClr>
                  </a:solidFill>
                  <a:latin typeface="+mj-lt"/>
                </a:rPr>
              </a:br>
              <a:r>
                <a:rPr lang="en-US" sz="2000" kern="0" dirty="0">
                  <a:solidFill>
                    <a:prstClr val="black">
                      <a:hueOff val="0"/>
                      <a:satOff val="0"/>
                      <a:lumOff val="0"/>
                      <a:alphaOff val="0"/>
                    </a:prstClr>
                  </a:solidFill>
                  <a:latin typeface="+mj-lt"/>
                </a:rPr>
                <a:t>(Region N) IPP found at </a:t>
              </a:r>
              <a:br>
                <a:rPr lang="en-US" sz="2000" kern="0" dirty="0">
                  <a:solidFill>
                    <a:prstClr val="black">
                      <a:hueOff val="0"/>
                      <a:satOff val="0"/>
                      <a:lumOff val="0"/>
                      <a:alphaOff val="0"/>
                    </a:prstClr>
                  </a:solidFill>
                  <a:latin typeface="+mj-lt"/>
                </a:rPr>
              </a:br>
              <a:r>
                <a:rPr lang="en-US" sz="1800" kern="0" dirty="0">
                  <a:solidFill>
                    <a:prstClr val="black">
                      <a:hueOff val="0"/>
                      <a:satOff val="0"/>
                      <a:lumOff val="0"/>
                      <a:alphaOff val="0"/>
                    </a:prstClr>
                  </a:solidFill>
                  <a:latin typeface="+mj-lt"/>
                  <a:hlinkClick r:id="rId3"/>
                </a:rPr>
                <a:t>www.CoastalBend-RWPG.org</a:t>
              </a:r>
              <a:endParaRPr lang="en-US" sz="2000" kern="0" dirty="0">
                <a:solidFill>
                  <a:prstClr val="black">
                    <a:hueOff val="0"/>
                    <a:satOff val="0"/>
                    <a:lumOff val="0"/>
                    <a:alphaOff val="0"/>
                  </a:prstClr>
                </a:solidFill>
                <a:latin typeface="+mj-lt"/>
              </a:endParaRPr>
            </a:p>
          </p:txBody>
        </p:sp>
        <p:cxnSp>
          <p:nvCxnSpPr>
            <p:cNvPr id="32" name="Straight Connector 31">
              <a:extLst>
                <a:ext uri="{FF2B5EF4-FFF2-40B4-BE49-F238E27FC236}">
                  <a16:creationId xmlns:a16="http://schemas.microsoft.com/office/drawing/2014/main" id="{94C0851A-341F-C031-475B-1428EDF3C20A}"/>
                </a:ext>
              </a:extLst>
            </p:cNvPr>
            <p:cNvCxnSpPr>
              <a:cxnSpLocks/>
            </p:cNvCxnSpPr>
            <p:nvPr/>
          </p:nvCxnSpPr>
          <p:spPr>
            <a:xfrm flipV="1">
              <a:off x="6089333" y="3084892"/>
              <a:ext cx="0" cy="2903551"/>
            </a:xfrm>
            <a:prstGeom prst="line">
              <a:avLst/>
            </a:prstGeom>
            <a:ln w="12700">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39" name="Picture Placeholder 14">
              <a:extLst>
                <a:ext uri="{FF2B5EF4-FFF2-40B4-BE49-F238E27FC236}">
                  <a16:creationId xmlns:a16="http://schemas.microsoft.com/office/drawing/2014/main" id="{C1A7E666-48BB-8352-D2CA-E198AED1E18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 contrast="7000"/>
                      </a14:imgEffect>
                    </a14:imgLayer>
                  </a14:imgProps>
                </a:ext>
              </a:extLst>
            </a:blip>
            <a:srcRect l="242" r="-242"/>
            <a:stretch/>
          </p:blipFill>
          <p:spPr>
            <a:xfrm>
              <a:off x="683766" y="3034087"/>
              <a:ext cx="2100913" cy="2743200"/>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3074" name="Picture 2" descr="QR Code Image">
              <a:extLst>
                <a:ext uri="{FF2B5EF4-FFF2-40B4-BE49-F238E27FC236}">
                  <a16:creationId xmlns:a16="http://schemas.microsoft.com/office/drawing/2014/main" id="{8619789C-A206-1972-FFBC-CB92AC3273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615" y="39666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AB38058-5B27-7691-9CFD-77D912F896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9399073" y="394848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Placeholder 14">
              <a:extLst>
                <a:ext uri="{FF2B5EF4-FFF2-40B4-BE49-F238E27FC236}">
                  <a16:creationId xmlns:a16="http://schemas.microsoft.com/office/drawing/2014/main" id="{40689AC7-4AD6-1AB0-8C98-8E849873BB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14" t="5914" r="10489" b="16389"/>
            <a:stretch/>
          </p:blipFill>
          <p:spPr>
            <a:xfrm>
              <a:off x="6519308" y="3034087"/>
              <a:ext cx="2116532" cy="2743200"/>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69103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CB5E-6630-DF6F-1A20-9F9558892AE9}"/>
              </a:ext>
            </a:extLst>
          </p:cNvPr>
          <p:cNvSpPr>
            <a:spLocks noGrp="1"/>
          </p:cNvSpPr>
          <p:nvPr>
            <p:ph type="title"/>
          </p:nvPr>
        </p:nvSpPr>
        <p:spPr>
          <a:xfrm>
            <a:off x="609441" y="365126"/>
            <a:ext cx="10959785" cy="589915"/>
          </a:xfrm>
        </p:spPr>
        <p:txBody>
          <a:bodyPr anchor="ctr">
            <a:normAutofit/>
          </a:bodyPr>
          <a:lstStyle/>
          <a:p>
            <a:r>
              <a:rPr lang="en-US" dirty="0"/>
              <a:t>Rising Demand: Impacts of Rapid Population Growth</a:t>
            </a:r>
          </a:p>
        </p:txBody>
      </p:sp>
      <p:sp>
        <p:nvSpPr>
          <p:cNvPr id="4" name="Slide Number Placeholder 3">
            <a:extLst>
              <a:ext uri="{FF2B5EF4-FFF2-40B4-BE49-F238E27FC236}">
                <a16:creationId xmlns:a16="http://schemas.microsoft.com/office/drawing/2014/main" id="{413852FE-02C4-2965-16E8-58640EB3C4DB}"/>
              </a:ext>
            </a:extLst>
          </p:cNvPr>
          <p:cNvSpPr>
            <a:spLocks noGrp="1"/>
          </p:cNvSpPr>
          <p:nvPr>
            <p:ph type="sldNum" sz="quarter" idx="16"/>
          </p:nvPr>
        </p:nvSpPr>
        <p:spPr>
          <a:xfrm>
            <a:off x="11183041" y="6376228"/>
            <a:ext cx="386185" cy="365125"/>
          </a:xfrm>
        </p:spPr>
        <p:txBody>
          <a:bodyPr anchor="ctr">
            <a:normAutofit/>
          </a:bodyPr>
          <a:lstStyle/>
          <a:p>
            <a:pPr>
              <a:spcAft>
                <a:spcPts val="600"/>
              </a:spcAft>
            </a:pPr>
            <a:fld id="{5F6EEA8A-7DD5-4B47-82F9-2617BF385EBD}" type="slidenum">
              <a:rPr lang="en-US" smtClean="0"/>
              <a:pPr>
                <a:spcAft>
                  <a:spcPts val="600"/>
                </a:spcAft>
              </a:pPr>
              <a:t>9</a:t>
            </a:fld>
            <a:endParaRPr lang="en-US"/>
          </a:p>
        </p:txBody>
      </p:sp>
      <p:sp>
        <p:nvSpPr>
          <p:cNvPr id="12" name="Content Placeholder 4">
            <a:extLst>
              <a:ext uri="{FF2B5EF4-FFF2-40B4-BE49-F238E27FC236}">
                <a16:creationId xmlns:a16="http://schemas.microsoft.com/office/drawing/2014/main" id="{1D2C1589-C7C7-D8B9-5DEA-066506B67B6E}"/>
              </a:ext>
            </a:extLst>
          </p:cNvPr>
          <p:cNvSpPr>
            <a:spLocks noGrp="1"/>
          </p:cNvSpPr>
          <p:nvPr>
            <p:ph type="body" sz="quarter" idx="17"/>
          </p:nvPr>
        </p:nvSpPr>
        <p:spPr>
          <a:xfrm>
            <a:off x="476250" y="1382519"/>
            <a:ext cx="2106530" cy="4280343"/>
          </a:xfrm>
        </p:spPr>
        <p:txBody>
          <a:bodyPr lIns="0" tIns="0" rIns="0" bIns="0" anchor="ctr">
            <a:normAutofit/>
          </a:bodyPr>
          <a:lstStyle/>
          <a:p>
            <a:pPr algn="ctr"/>
            <a:r>
              <a:rPr lang="en-US" sz="2300" i="1" dirty="0">
                <a:solidFill>
                  <a:schemeClr val="tx2"/>
                </a:solidFill>
              </a:rPr>
              <a:t>Demands in Regions L and N are projected to increase by 30% over the planning horizon</a:t>
            </a:r>
          </a:p>
        </p:txBody>
      </p:sp>
      <p:graphicFrame>
        <p:nvGraphicFramePr>
          <p:cNvPr id="17" name="Content Placeholder 16">
            <a:extLst>
              <a:ext uri="{FF2B5EF4-FFF2-40B4-BE49-F238E27FC236}">
                <a16:creationId xmlns:a16="http://schemas.microsoft.com/office/drawing/2014/main" id="{9BB5771A-4D98-48FB-940B-C2CFF7F94A6B}"/>
              </a:ext>
            </a:extLst>
          </p:cNvPr>
          <p:cNvGraphicFramePr>
            <a:graphicFrameLocks noGrp="1"/>
          </p:cNvGraphicFramePr>
          <p:nvPr>
            <p:ph idx="1"/>
            <p:extLst>
              <p:ext uri="{D42A27DB-BD31-4B8C-83A1-F6EECF244321}">
                <p14:modId xmlns:p14="http://schemas.microsoft.com/office/powerpoint/2010/main" val="1983251480"/>
              </p:ext>
            </p:extLst>
          </p:nvPr>
        </p:nvGraphicFramePr>
        <p:xfrm>
          <a:off x="2743200" y="1050926"/>
          <a:ext cx="8826500" cy="472423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5C9A041D-4AF8-71B6-E41C-4C58DBE7C600}"/>
              </a:ext>
            </a:extLst>
          </p:cNvPr>
          <p:cNvSpPr txBox="1"/>
          <p:nvPr/>
        </p:nvSpPr>
        <p:spPr>
          <a:xfrm>
            <a:off x="9037764" y="6068451"/>
            <a:ext cx="2531462" cy="307777"/>
          </a:xfrm>
          <a:prstGeom prst="rect">
            <a:avLst/>
          </a:prstGeom>
          <a:noFill/>
        </p:spPr>
        <p:txBody>
          <a:bodyPr wrap="none" rtlCol="0">
            <a:spAutoFit/>
          </a:bodyPr>
          <a:lstStyle/>
          <a:p>
            <a:r>
              <a:rPr lang="en-US" sz="1400" i="1" dirty="0">
                <a:solidFill>
                  <a:schemeClr val="bg1">
                    <a:lumMod val="50000"/>
                  </a:schemeClr>
                </a:solidFill>
              </a:rPr>
              <a:t>Source:  Regions L and N IPPs</a:t>
            </a:r>
          </a:p>
        </p:txBody>
      </p:sp>
    </p:spTree>
    <p:extLst>
      <p:ext uri="{BB962C8B-B14F-4D97-AF65-F5344CB8AC3E}">
        <p14:creationId xmlns:p14="http://schemas.microsoft.com/office/powerpoint/2010/main" val="1002554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23_BV_BrandMaster">
  <a:themeElements>
    <a:clrScheme name="23_BV_Colors_v2 1">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eal">
      <a:srgbClr val="00AEBC"/>
    </a:custClr>
  </a:custClrLst>
  <a:extLst>
    <a:ext uri="{05A4C25C-085E-4340-85A3-A5531E510DB2}">
      <thm15:themeFamily xmlns:thm15="http://schemas.microsoft.com/office/thememl/2012/main" name="Pick Me If You Are Starting a New PresentationV3" id="{91E71FF8-FB8B-4346-81A3-522F2726E959}" vid="{E34F3034-B585-B047-8CEE-F8060DFFCAD7}"/>
    </a:ext>
  </a:extLst>
</a:theme>
</file>

<file path=ppt/theme/theme2.xml><?xml version="1.0" encoding="utf-8"?>
<a:theme xmlns:a="http://schemas.openxmlformats.org/drawingml/2006/main" name="24_BV_BrandMaster">
  <a:themeElements>
    <a:clrScheme name="23_BV_Colors_v2 1">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eal">
      <a:srgbClr val="00AEBC"/>
    </a:custClr>
  </a:custClrLst>
  <a:extLst>
    <a:ext uri="{05A4C25C-085E-4340-85A3-A5531E510DB2}">
      <thm15:themeFamily xmlns:thm15="http://schemas.microsoft.com/office/thememl/2012/main" name="Pick Me If You Are Starting a New PresentationV3" id="{91E71FF8-FB8B-4346-81A3-522F2726E959}" vid="{E34F3034-B585-B047-8CEE-F8060DFFCA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G BV_2020">
    <a:dk1>
      <a:sysClr val="windowText" lastClr="000000"/>
    </a:dk1>
    <a:lt1>
      <a:sysClr val="window" lastClr="FFFFFF"/>
    </a:lt1>
    <a:dk2>
      <a:srgbClr val="005596"/>
    </a:dk2>
    <a:lt2>
      <a:srgbClr val="C0C0C0"/>
    </a:lt2>
    <a:accent1>
      <a:srgbClr val="002B5C"/>
    </a:accent1>
    <a:accent2>
      <a:srgbClr val="00A2E5"/>
    </a:accent2>
    <a:accent3>
      <a:srgbClr val="007DC5"/>
    </a:accent3>
    <a:accent4>
      <a:srgbClr val="4AAD50"/>
    </a:accent4>
    <a:accent5>
      <a:srgbClr val="FFA300"/>
    </a:accent5>
    <a:accent6>
      <a:srgbClr val="CC0099"/>
    </a:accent6>
    <a:hlink>
      <a:srgbClr val="0563C1"/>
    </a:hlink>
    <a:folHlink>
      <a:srgbClr val="BB3B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LG BV_2020">
    <a:dk1>
      <a:sysClr val="windowText" lastClr="000000"/>
    </a:dk1>
    <a:lt1>
      <a:sysClr val="window" lastClr="FFFFFF"/>
    </a:lt1>
    <a:dk2>
      <a:srgbClr val="005596"/>
    </a:dk2>
    <a:lt2>
      <a:srgbClr val="C0C0C0"/>
    </a:lt2>
    <a:accent1>
      <a:srgbClr val="002B5C"/>
    </a:accent1>
    <a:accent2>
      <a:srgbClr val="00A2E5"/>
    </a:accent2>
    <a:accent3>
      <a:srgbClr val="007DC5"/>
    </a:accent3>
    <a:accent4>
      <a:srgbClr val="4AAD50"/>
    </a:accent4>
    <a:accent5>
      <a:srgbClr val="FFA300"/>
    </a:accent5>
    <a:accent6>
      <a:srgbClr val="CC0099"/>
    </a:accent6>
    <a:hlink>
      <a:srgbClr val="0563C1"/>
    </a:hlink>
    <a:folHlink>
      <a:srgbClr val="BB3B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LG BV_2020">
    <a:dk1>
      <a:sysClr val="windowText" lastClr="000000"/>
    </a:dk1>
    <a:lt1>
      <a:sysClr val="window" lastClr="FFFFFF"/>
    </a:lt1>
    <a:dk2>
      <a:srgbClr val="005596"/>
    </a:dk2>
    <a:lt2>
      <a:srgbClr val="C0C0C0"/>
    </a:lt2>
    <a:accent1>
      <a:srgbClr val="002B5C"/>
    </a:accent1>
    <a:accent2>
      <a:srgbClr val="00A2E5"/>
    </a:accent2>
    <a:accent3>
      <a:srgbClr val="007DC5"/>
    </a:accent3>
    <a:accent4>
      <a:srgbClr val="4AAD50"/>
    </a:accent4>
    <a:accent5>
      <a:srgbClr val="FFA300"/>
    </a:accent5>
    <a:accent6>
      <a:srgbClr val="CC0099"/>
    </a:accent6>
    <a:hlink>
      <a:srgbClr val="0563C1"/>
    </a:hlink>
    <a:folHlink>
      <a:srgbClr val="BB3B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A85A4F3348424FBD30B4923F96975D" ma:contentTypeVersion="11" ma:contentTypeDescription="Create a new document." ma:contentTypeScope="" ma:versionID="c565f4d798b78f2b211665fe44a3d831">
  <xsd:schema xmlns:xsd="http://www.w3.org/2001/XMLSchema" xmlns:xs="http://www.w3.org/2001/XMLSchema" xmlns:p="http://schemas.microsoft.com/office/2006/metadata/properties" xmlns:ns2="1fb418dc-646c-401c-9d8a-ceedc6a1ab6f" xmlns:ns3="56284fac-d4e6-4758-bb9b-fc44eebbffa0" targetNamespace="http://schemas.microsoft.com/office/2006/metadata/properties" ma:root="true" ma:fieldsID="d8283eff8db3d42f6d37031815d1233c" ns2:_="" ns3:_="">
    <xsd:import namespace="1fb418dc-646c-401c-9d8a-ceedc6a1ab6f"/>
    <xsd:import namespace="56284fac-d4e6-4758-bb9b-fc44eebbff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418dc-646c-401c-9d8a-ceedc6a1ab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d5ee6cf-0e63-41ed-9d74-2beef34e857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284fac-d4e6-4758-bb9b-fc44eebbff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6aed45-8ee4-48ea-8e1f-7082c8d0773e}" ma:internalName="TaxCatchAll" ma:showField="CatchAllData" ma:web="56284fac-d4e6-4758-bb9b-fc44eebbff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284fac-d4e6-4758-bb9b-fc44eebbffa0" xsi:nil="true"/>
    <lcf76f155ced4ddcb4097134ff3c332f xmlns="1fb418dc-646c-401c-9d8a-ceedc6a1ab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56DA7C-1FB0-43BC-9934-C836947EEE3B}">
  <ds:schemaRefs>
    <ds:schemaRef ds:uri="1fb418dc-646c-401c-9d8a-ceedc6a1ab6f"/>
    <ds:schemaRef ds:uri="56284fac-d4e6-4758-bb9b-fc44eebbff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2F9682-2C6E-4175-AC5C-0EDB5BA820EF}">
  <ds:schemaRefs>
    <ds:schemaRef ds:uri="http://schemas.microsoft.com/sharepoint/v3/contenttype/forms"/>
  </ds:schemaRefs>
</ds:datastoreItem>
</file>

<file path=customXml/itemProps3.xml><?xml version="1.0" encoding="utf-8"?>
<ds:datastoreItem xmlns:ds="http://schemas.openxmlformats.org/officeDocument/2006/customXml" ds:itemID="{56DDC70F-C51E-4365-BE89-62B54A85B833}">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56284fac-d4e6-4758-bb9b-fc44eebbffa0"/>
    <ds:schemaRef ds:uri="1fb418dc-646c-401c-9d8a-ceedc6a1ab6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TotalTime>
  <Words>2889</Words>
  <Application>Microsoft Office PowerPoint</Application>
  <PresentationFormat>Custom</PresentationFormat>
  <Paragraphs>390</Paragraphs>
  <Slides>33</Slides>
  <Notes>16</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Aptos</vt:lpstr>
      <vt:lpstr>Aptos Display</vt:lpstr>
      <vt:lpstr>Aptos Narrow</vt:lpstr>
      <vt:lpstr>Arial</vt:lpstr>
      <vt:lpstr>Arial Nova</vt:lpstr>
      <vt:lpstr>Arial Nova Light</vt:lpstr>
      <vt:lpstr>Calibri</vt:lpstr>
      <vt:lpstr>Calibri Light</vt:lpstr>
      <vt:lpstr>Century Gothic</vt:lpstr>
      <vt:lpstr>Courier New</vt:lpstr>
      <vt:lpstr>Franklin Gothic Book</vt:lpstr>
      <vt:lpstr>Helvetica</vt:lpstr>
      <vt:lpstr>Poppins SemiBold</vt:lpstr>
      <vt:lpstr>Roboto</vt:lpstr>
      <vt:lpstr>Roboto Light</vt:lpstr>
      <vt:lpstr>Roboto Regular</vt:lpstr>
      <vt:lpstr>Segoe Sans</vt:lpstr>
      <vt:lpstr>23_BV_BrandMaster</vt:lpstr>
      <vt:lpstr>24_BV_BrandMaster</vt:lpstr>
      <vt:lpstr>Office Theme</vt:lpstr>
      <vt:lpstr>2_Office Theme</vt:lpstr>
      <vt:lpstr>3_Office Theme</vt:lpstr>
      <vt:lpstr>PowerPoint Presentation</vt:lpstr>
      <vt:lpstr>Nueces River Authority | Agency Overview</vt:lpstr>
      <vt:lpstr>Harbor Island | Project Overview - Private Partner </vt:lpstr>
      <vt:lpstr>Harbor Island | Project Overview - Private Partner  </vt:lpstr>
      <vt:lpstr>Harbor Island | Project Overview - Public Agency</vt:lpstr>
      <vt:lpstr>Regional Water Planning Overview</vt:lpstr>
      <vt:lpstr>Regional Water Planning in Texas | Overview</vt:lpstr>
      <vt:lpstr>Regional Water Planning in Texas | Overview</vt:lpstr>
      <vt:lpstr>Rising Demand: Impacts of Rapid Population Growth</vt:lpstr>
      <vt:lpstr>Facing the Gap: Projected Shortages Without New Supply</vt:lpstr>
      <vt:lpstr>Meeting the Challenge: Strategies to Develop New Water Supplies</vt:lpstr>
      <vt:lpstr>Meeting the Challenge: Strategies to Develop New Water Supplies</vt:lpstr>
      <vt:lpstr>Permitting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Lease Status and Delivery Approach</vt:lpstr>
      <vt:lpstr>Harbor Island | Lease Agreement Port of Corpus Christi</vt:lpstr>
      <vt:lpstr>Harbor Island | Collaborative Delivery Approach </vt:lpstr>
      <vt:lpstr>Harbor Island | Next Steps</vt:lpstr>
      <vt:lpstr>Questions &amp; Answers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Glenda J.</dc:creator>
  <cp:lastModifiedBy>Juan Cervantes</cp:lastModifiedBy>
  <cp:revision>3</cp:revision>
  <cp:lastPrinted>2025-06-13T18:12:39Z</cp:lastPrinted>
  <dcterms:created xsi:type="dcterms:W3CDTF">2019-09-11T20:57:32Z</dcterms:created>
  <dcterms:modified xsi:type="dcterms:W3CDTF">2025-07-10T13:56:57Z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untry_x0020_Region">
    <vt:lpwstr>1;#North America|51dd9b9d-e327-4c57-a04f-462794815744</vt:lpwstr>
  </property>
  <property fmtid="{D5CDD505-2E9C-101B-9397-08002B2CF9AE}" pid="4" name="pecb06e091bd4a048f070aef6b7cc515">
    <vt:lpwstr>North America|51dd9b9d-e327-4c57-a04f-462794815744</vt:lpwstr>
  </property>
  <property fmtid="{D5CDD505-2E9C-101B-9397-08002B2CF9AE}" pid="5" name="_dlc_DocIdItemGuid">
    <vt:lpwstr>ad7068d7-392b-4383-8876-4a9c752398d8</vt:lpwstr>
  </property>
  <property fmtid="{D5CDD505-2E9C-101B-9397-08002B2CF9AE}" pid="6" name="Country Region">
    <vt:lpwstr>1;#North America|51dd9b9d-e327-4c57-a04f-462794815744</vt:lpwstr>
  </property>
  <property fmtid="{D5CDD505-2E9C-101B-9397-08002B2CF9AE}" pid="7" name="ContentTypeId">
    <vt:lpwstr>0x0101000EA85A4F3348424FBD30B4923F96975D</vt:lpwstr>
  </property>
  <property fmtid="{D5CDD505-2E9C-101B-9397-08002B2CF9AE}" pid="8" name="TaxCatchAll">
    <vt:lpwstr>1;#North America|51dd9b9d-e327-4c57-a04f-462794815744</vt:lpwstr>
  </property>
  <property fmtid="{D5CDD505-2E9C-101B-9397-08002B2CF9AE}" pid="9" name="TaxKeywordTaxHTField">
    <vt:lpwstr/>
  </property>
  <property fmtid="{D5CDD505-2E9C-101B-9397-08002B2CF9AE}" pid="10" name="MediaServiceImageTags">
    <vt:lpwstr/>
  </property>
</Properties>
</file>